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Lst>
  <p:sldSz type="screen16x9" cy="6858000" cx="12192000"/>
  <p:notesSz cx="6858000" cy="12192000"/>
  <p:embeddedFontLst>
    <p:embeddedFont>
      <p:font typeface="MiSans" pitchFamily="34" charset="-122"/>
      <p:regular r:id="rId12"/>
    </p:embeddedFont>
  </p:embeddedFontLst>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font" Target="fonts/font1.fntdata"/><Relationship Id="rId13" Type="http://schemas.openxmlformats.org/officeDocument/2006/relationships/tableStyles" Target="tableStyle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3" name=""/>
        <p:cNvGrpSpPr/>
        <p:nvPr/>
      </p:nvGrpSpPr>
      <p:grpSpPr>
        <a:xfrm>
          <a:off x="0" y="0"/>
          <a:ext cx="0" cy="0"/>
          <a:chOff x="0" y="0"/>
          <a:chExt cx="0" cy="0"/>
        </a:xfrm>
      </p:grpSpPr>
      <p:sp>
        <p:nvSpPr>
          <p:cNvPr id="1048651"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652"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5282F153-3F37-0F45-9E97-73ACFA13230C}" type="datetimeFigureOut">
              <a:rPr lang="en-US"/>
              <a:t>7/23/19</a:t>
            </a:fld>
            <a:endParaRPr lang="en-US"/>
          </a:p>
        </p:txBody>
      </p:sp>
      <p:sp>
        <p:nvSpPr>
          <p:cNvPr id="1048653"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654"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656"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CE5E9CC1-C706-0F49-92D6-E571CC5EEA8F}" type="slidenum">
              <a:rPr lang="en-US"/>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83" name="Slide Image Placeholder 1"/>
          <p:cNvSpPr>
            <a:spLocks noChangeAspect="1" noRot="1" noGrp="1"/>
          </p:cNvSpPr>
          <p:nvPr>
            <p:ph type="sldImg"/>
          </p:nvPr>
        </p:nvSpPr>
        <p:spPr/>
      </p:sp>
      <p:sp>
        <p:nvSpPr>
          <p:cNvPr id="1048584" name="Notes Placeholder 2"/>
          <p:cNvSpPr>
            <a:spLocks noGrp="1"/>
          </p:cNvSpPr>
          <p:nvPr>
            <p:ph type="body" idx="1"/>
          </p:nvPr>
        </p:nvSpPr>
        <p:spPr/>
        <p:txBody>
          <a:bodyPr/>
          <a:p>
            <a:r>
              <a:rPr dirty="0" lang="en-US"/>
              <a:t/>
            </a:r>
            <a:endParaRPr dirty="0" lang="en-US"/>
          </a:p>
        </p:txBody>
      </p:sp>
      <p:sp>
        <p:nvSpPr>
          <p:cNvPr id="1048585"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0" name=""/>
        <p:cNvGrpSpPr/>
        <p:nvPr/>
      </p:nvGrpSpPr>
      <p:grpSpPr>
        <a:xfrm>
          <a:off x="0" y="0"/>
          <a:ext cx="0" cy="0"/>
          <a:chOff x="0" y="0"/>
          <a:chExt cx="0" cy="0"/>
        </a:xfrm>
      </p:grpSpPr>
      <p:sp>
        <p:nvSpPr>
          <p:cNvPr id="1048593" name="Slide Image Placeholder 1"/>
          <p:cNvSpPr>
            <a:spLocks noChangeAspect="1" noRot="1" noGrp="1"/>
          </p:cNvSpPr>
          <p:nvPr>
            <p:ph type="sldImg"/>
          </p:nvPr>
        </p:nvSpPr>
        <p:spPr/>
      </p:sp>
      <p:sp>
        <p:nvSpPr>
          <p:cNvPr id="1048594" name="Notes Placeholder 2"/>
          <p:cNvSpPr>
            <a:spLocks noGrp="1"/>
          </p:cNvSpPr>
          <p:nvPr>
            <p:ph type="body" idx="1"/>
          </p:nvPr>
        </p:nvSpPr>
        <p:spPr/>
        <p:txBody>
          <a:bodyPr/>
          <a:p>
            <a:r>
              <a:rPr dirty="0" lang="en-US"/>
              <a:t/>
            </a:r>
            <a:endParaRPr dirty="0" lang="en-US"/>
          </a:p>
        </p:txBody>
      </p:sp>
      <p:sp>
        <p:nvSpPr>
          <p:cNvPr id="1048595"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3" name=""/>
        <p:cNvGrpSpPr/>
        <p:nvPr/>
      </p:nvGrpSpPr>
      <p:grpSpPr>
        <a:xfrm>
          <a:off x="0" y="0"/>
          <a:ext cx="0" cy="0"/>
          <a:chOff x="0" y="0"/>
          <a:chExt cx="0" cy="0"/>
        </a:xfrm>
      </p:grpSpPr>
      <p:sp>
        <p:nvSpPr>
          <p:cNvPr id="1048598" name="Slide Image Placeholder 1"/>
          <p:cNvSpPr>
            <a:spLocks noChangeAspect="1" noRot="1" noGrp="1"/>
          </p:cNvSpPr>
          <p:nvPr>
            <p:ph type="sldImg"/>
          </p:nvPr>
        </p:nvSpPr>
        <p:spPr/>
      </p:sp>
      <p:sp>
        <p:nvSpPr>
          <p:cNvPr id="1048599" name="Notes Placeholder 2"/>
          <p:cNvSpPr>
            <a:spLocks noGrp="1"/>
          </p:cNvSpPr>
          <p:nvPr>
            <p:ph type="body" idx="1"/>
          </p:nvPr>
        </p:nvSpPr>
        <p:spPr/>
        <p:txBody>
          <a:bodyPr/>
          <a:p>
            <a:r>
              <a:rPr dirty="0" lang="en-US"/>
              <a:t/>
            </a:r>
            <a:endParaRPr dirty="0" lang="en-US"/>
          </a:p>
        </p:txBody>
      </p:sp>
      <p:sp>
        <p:nvSpPr>
          <p:cNvPr id="1048600"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606" name="Slide Image Placeholder 1"/>
          <p:cNvSpPr>
            <a:spLocks noChangeAspect="1" noRot="1" noGrp="1"/>
          </p:cNvSpPr>
          <p:nvPr>
            <p:ph type="sldImg"/>
          </p:nvPr>
        </p:nvSpPr>
        <p:spPr/>
      </p:sp>
      <p:sp>
        <p:nvSpPr>
          <p:cNvPr id="1048607" name="Notes Placeholder 2"/>
          <p:cNvSpPr>
            <a:spLocks noGrp="1"/>
          </p:cNvSpPr>
          <p:nvPr>
            <p:ph type="body" idx="1"/>
          </p:nvPr>
        </p:nvSpPr>
        <p:spPr/>
        <p:txBody>
          <a:bodyPr/>
          <a:p>
            <a:r>
              <a:rPr dirty="0" lang="en-US"/>
              <a:t/>
            </a:r>
            <a:endParaRPr dirty="0" lang="en-US"/>
          </a:p>
        </p:txBody>
      </p:sp>
      <p:sp>
        <p:nvSpPr>
          <p:cNvPr id="1048608"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611" name="Slide Image Placeholder 1"/>
          <p:cNvSpPr>
            <a:spLocks noChangeAspect="1" noRot="1" noGrp="1"/>
          </p:cNvSpPr>
          <p:nvPr>
            <p:ph type="sldImg"/>
          </p:nvPr>
        </p:nvSpPr>
        <p:spPr/>
      </p:sp>
      <p:sp>
        <p:nvSpPr>
          <p:cNvPr id="1048612" name="Notes Placeholder 2"/>
          <p:cNvSpPr>
            <a:spLocks noGrp="1"/>
          </p:cNvSpPr>
          <p:nvPr>
            <p:ph type="body" idx="1"/>
          </p:nvPr>
        </p:nvSpPr>
        <p:spPr/>
        <p:txBody>
          <a:bodyPr/>
          <a:p>
            <a:r>
              <a:rPr dirty="0" lang="en-US"/>
              <a:t/>
            </a:r>
            <a:endParaRPr dirty="0" lang="en-US"/>
          </a:p>
        </p:txBody>
      </p:sp>
      <p:sp>
        <p:nvSpPr>
          <p:cNvPr id="1048613"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21" name="Slide Image Placeholder 1"/>
          <p:cNvSpPr>
            <a:spLocks noChangeAspect="1" noRot="1" noGrp="1"/>
          </p:cNvSpPr>
          <p:nvPr>
            <p:ph type="sldImg"/>
          </p:nvPr>
        </p:nvSpPr>
        <p:spPr/>
      </p:sp>
      <p:sp>
        <p:nvSpPr>
          <p:cNvPr id="1048622" name="Notes Placeholder 2"/>
          <p:cNvSpPr>
            <a:spLocks noGrp="1"/>
          </p:cNvSpPr>
          <p:nvPr>
            <p:ph type="body" idx="1"/>
          </p:nvPr>
        </p:nvSpPr>
        <p:spPr/>
        <p:txBody>
          <a:bodyPr/>
          <a:p>
            <a:r>
              <a:rPr dirty="0" lang="en-US"/>
              <a:t/>
            </a:r>
            <a:endParaRPr dirty="0" lang="en-US"/>
          </a:p>
        </p:txBody>
      </p:sp>
      <p:sp>
        <p:nvSpPr>
          <p:cNvPr id="1048623"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26" name="Slide Image Placeholder 1"/>
          <p:cNvSpPr>
            <a:spLocks noChangeAspect="1" noRot="1" noGrp="1"/>
          </p:cNvSpPr>
          <p:nvPr>
            <p:ph type="sldImg"/>
          </p:nvPr>
        </p:nvSpPr>
        <p:spPr/>
      </p:sp>
      <p:sp>
        <p:nvSpPr>
          <p:cNvPr id="1048627" name="Notes Placeholder 2"/>
          <p:cNvSpPr>
            <a:spLocks noGrp="1"/>
          </p:cNvSpPr>
          <p:nvPr>
            <p:ph type="body" idx="1"/>
          </p:nvPr>
        </p:nvSpPr>
        <p:spPr/>
        <p:txBody>
          <a:bodyPr/>
          <a:p>
            <a:r>
              <a:rPr dirty="0" lang="en-US"/>
              <a:t/>
            </a:r>
            <a:endParaRPr dirty="0" lang="en-US"/>
          </a:p>
        </p:txBody>
      </p:sp>
      <p:sp>
        <p:nvSpPr>
          <p:cNvPr id="1048628"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38" name="Slide Image Placeholder 1"/>
          <p:cNvSpPr>
            <a:spLocks noChangeAspect="1" noRot="1" noGrp="1"/>
          </p:cNvSpPr>
          <p:nvPr>
            <p:ph type="sldImg"/>
          </p:nvPr>
        </p:nvSpPr>
        <p:spPr/>
      </p:sp>
      <p:sp>
        <p:nvSpPr>
          <p:cNvPr id="1048639" name="Notes Placeholder 2"/>
          <p:cNvSpPr>
            <a:spLocks noGrp="1"/>
          </p:cNvSpPr>
          <p:nvPr>
            <p:ph type="body" idx="1"/>
          </p:nvPr>
        </p:nvSpPr>
        <p:spPr/>
        <p:txBody>
          <a:bodyPr/>
          <a:p>
            <a:r>
              <a:rPr dirty="0" lang="en-US"/>
              <a:t/>
            </a:r>
            <a:endParaRPr dirty="0" lang="en-US"/>
          </a:p>
        </p:txBody>
      </p:sp>
      <p:sp>
        <p:nvSpPr>
          <p:cNvPr id="1048640"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48" name="Slide Image Placeholder 1"/>
          <p:cNvSpPr>
            <a:spLocks noChangeAspect="1" noRot="1" noGrp="1"/>
          </p:cNvSpPr>
          <p:nvPr>
            <p:ph type="sldImg"/>
          </p:nvPr>
        </p:nvSpPr>
        <p:spPr/>
      </p:sp>
      <p:sp>
        <p:nvSpPr>
          <p:cNvPr id="1048649" name="Notes Placeholder 2"/>
          <p:cNvSpPr>
            <a:spLocks noGrp="1"/>
          </p:cNvSpPr>
          <p:nvPr>
            <p:ph type="body" idx="1"/>
          </p:nvPr>
        </p:nvSpPr>
        <p:spPr/>
        <p:txBody>
          <a:bodyPr/>
          <a:p>
            <a:r>
              <a:rPr dirty="0" lang="en-US"/>
              <a:t/>
            </a:r>
            <a:endParaRPr dirty="0" lang="en-US"/>
          </a:p>
        </p:txBody>
      </p:sp>
      <p:sp>
        <p:nvSpPr>
          <p:cNvPr id="1048650"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42"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 id="2147483650" r:id="rId2"/>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slideLayout" Target="../slideLayouts/slideLayout1.xml"/><Relationship Id="rId9"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jpe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jpeg"/><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61856"/>
        </a:solidFill>
      </p:bgPr>
    </p:bg>
    <p:spTree>
      <p:nvGrpSpPr>
        <p:cNvPr id="15" name=""/>
        <p:cNvGrpSpPr/>
        <p:nvPr/>
      </p:nvGrpSpPr>
      <p:grpSpPr>
        <a:xfrm>
          <a:off x="0" y="0"/>
          <a:ext cx="0" cy="0"/>
          <a:chOff x="0" y="0"/>
          <a:chExt cx="0" cy="0"/>
        </a:xfrm>
      </p:grpSpPr>
      <p:pic>
        <p:nvPicPr>
          <p:cNvPr id="2097152" name="Image 0" descr="https://kimi-img.moonshot.cn/pub/slides/slides_tmpl/image/25-09-02-15:07:44-d2r9fg1e3tpg8rchv4ag.jpg"/>
          <p:cNvPicPr>
            <a:picLocks noChangeAspect="1"/>
          </p:cNvPicPr>
          <p:nvPr/>
        </p:nvPicPr>
        <p:blipFill>
          <a:blip xmlns:r="http://schemas.openxmlformats.org/officeDocument/2006/relationships" r:embed="rId1">
            <a:alphaModFix amt="19000"/>
          </a:blip>
          <a:srcRect l="2170" t="10337" r="2041" b="10761"/>
          <a:stretch>
            <a:fillRect/>
          </a:stretch>
        </p:blipFill>
        <p:spPr>
          <a:xfrm>
            <a:off x="0" y="0"/>
            <a:ext cx="12191365" cy="6858000"/>
          </a:xfrm>
          <a:prstGeom prst="rect"/>
        </p:spPr>
      </p:pic>
      <p:pic>
        <p:nvPicPr>
          <p:cNvPr id="2097153" name="Image 1" descr="https://kimi-img.moonshot.cn/pub/slides/slides_tmpl/image/25-09-02-15:07:43-d2r9ffpe3tpg8rchv42g.png"/>
          <p:cNvPicPr>
            <a:picLocks noChangeAspect="1"/>
          </p:cNvPicPr>
          <p:nvPr/>
        </p:nvPicPr>
        <p:blipFill>
          <a:blip xmlns:r="http://schemas.openxmlformats.org/officeDocument/2006/relationships" r:embed="rId2"/>
          <a:srcRect l="-1978" t="-5034" r="-1381" b="-4457"/>
          <a:stretch>
            <a:fillRect/>
          </a:stretch>
        </p:blipFill>
        <p:spPr>
          <a:xfrm>
            <a:off x="1329690" y="1156970"/>
            <a:ext cx="9756775" cy="4500880"/>
          </a:xfrm>
          <a:prstGeom prst="rect"/>
        </p:spPr>
      </p:pic>
      <p:pic>
        <p:nvPicPr>
          <p:cNvPr id="2097154" name="Image 2" descr="https://kimi-img.moonshot.cn/pub/slides/slides_tmpl/image/25-09-02-15:07:43-d2r9ffpe3tpg8rchv410.png"/>
          <p:cNvPicPr>
            <a:picLocks noChangeAspect="1"/>
          </p:cNvPicPr>
          <p:nvPr/>
        </p:nvPicPr>
        <p:blipFill>
          <a:blip xmlns:r="http://schemas.openxmlformats.org/officeDocument/2006/relationships" r:embed="rId3"/>
          <a:stretch>
            <a:fillRect/>
          </a:stretch>
        </p:blipFill>
        <p:spPr>
          <a:xfrm flipH="1" flipV="1">
            <a:off x="10878185" y="0"/>
            <a:ext cx="1323340" cy="2232025"/>
          </a:xfrm>
          <a:prstGeom prst="rect"/>
        </p:spPr>
      </p:pic>
      <p:sp>
        <p:nvSpPr>
          <p:cNvPr id="1048576" name="Text 0"/>
          <p:cNvSpPr/>
          <p:nvPr/>
        </p:nvSpPr>
        <p:spPr>
          <a:xfrm>
            <a:off x="1662430" y="1834515"/>
            <a:ext cx="8980805" cy="1699768"/>
          </a:xfrm>
          <a:prstGeom prst="rect"/>
          <a:noFill/>
        </p:spPr>
        <p:txBody>
          <a:bodyPr anchor="t" bIns="49784" lIns="99695" rIns="99695" rtlCol="0" tIns="49784" wrap="square">
            <a:spAutoFit/>
          </a:bodyPr>
          <a:p>
            <a:pPr>
              <a:lnSpc>
                <a:spcPct val="100000"/>
              </a:lnSpc>
            </a:pPr>
            <a:r>
              <a:rPr dirty="0" sz="5400" lang="en-US">
                <a:solidFill>
                  <a:srgbClr val="FFFFFF"/>
                </a:solidFill>
                <a:latin typeface="MiSans" pitchFamily="34" charset="0"/>
                <a:ea typeface="MiSans" pitchFamily="34" charset="-122"/>
                <a:cs typeface="MiSans" pitchFamily="34" charset="-120"/>
              </a:rPr>
              <a:t>Fiber Hacks &amp; Health Halo Truths</a:t>
            </a:r>
            <a:endParaRPr dirty="0" sz="1600" lang="en-US"/>
          </a:p>
        </p:txBody>
      </p:sp>
      <p:pic>
        <p:nvPicPr>
          <p:cNvPr id="2097155" name="Image 3" descr="https://kimi-img.moonshot.cn/pub/slides/slides_tmpl/image/25-09-02-15:07:43-d2r9ffpe3tpg8rchv420.png"/>
          <p:cNvPicPr>
            <a:picLocks noChangeAspect="1"/>
          </p:cNvPicPr>
          <p:nvPr/>
        </p:nvPicPr>
        <p:blipFill>
          <a:blip xmlns:r="http://schemas.openxmlformats.org/officeDocument/2006/relationships" r:embed="rId4"/>
          <a:srcRect l="0" t="15" r="0" b="15"/>
          <a:stretch>
            <a:fillRect/>
          </a:stretch>
        </p:blipFill>
        <p:spPr>
          <a:xfrm>
            <a:off x="9963150" y="401955"/>
            <a:ext cx="1825549" cy="2146935"/>
          </a:xfrm>
          <a:prstGeom prst="rect"/>
        </p:spPr>
      </p:pic>
      <p:pic>
        <p:nvPicPr>
          <p:cNvPr id="2097156" name="Image 4" descr="https://kimi-img.moonshot.cn/pub/slides/slides_tmpl/image/25-09-02-15:07:43-d2r9ffpe3tpg8rchv41g.png"/>
          <p:cNvPicPr>
            <a:picLocks noChangeAspect="1"/>
          </p:cNvPicPr>
          <p:nvPr/>
        </p:nvPicPr>
        <p:blipFill>
          <a:blip xmlns:r="http://schemas.openxmlformats.org/officeDocument/2006/relationships" r:embed="rId5"/>
          <a:stretch>
            <a:fillRect/>
          </a:stretch>
        </p:blipFill>
        <p:spPr>
          <a:xfrm>
            <a:off x="9983279" y="1045210"/>
            <a:ext cx="412076" cy="380176"/>
          </a:xfrm>
          <a:prstGeom prst="rect"/>
        </p:spPr>
      </p:pic>
      <p:pic>
        <p:nvPicPr>
          <p:cNvPr id="2097157" name="Image 5" descr="https://kimi-img.moonshot.cn/pub/slides/slides_tmpl/image/25-09-02-15:07:43-d2r9ffpe3tpg8rchv420.png"/>
          <p:cNvPicPr>
            <a:picLocks noChangeAspect="1"/>
          </p:cNvPicPr>
          <p:nvPr/>
        </p:nvPicPr>
        <p:blipFill>
          <a:blip xmlns:r="http://schemas.openxmlformats.org/officeDocument/2006/relationships" r:embed="rId4"/>
          <a:srcRect l="0" t="15" r="0" b="15"/>
          <a:stretch>
            <a:fillRect/>
          </a:stretch>
        </p:blipFill>
        <p:spPr>
          <a:xfrm>
            <a:off x="591820" y="3595370"/>
            <a:ext cx="1603231" cy="2225040"/>
          </a:xfrm>
          <a:prstGeom prst="rect"/>
        </p:spPr>
      </p:pic>
      <p:pic>
        <p:nvPicPr>
          <p:cNvPr id="2097158" name="Image 6" descr="https://kimi-img.moonshot.cn/pub/slides/slides_tmpl/image/25-09-02-15:07:43-d2r9ffpe3tpg8rchv41g.png"/>
          <p:cNvPicPr>
            <a:picLocks noChangeAspect="1"/>
          </p:cNvPicPr>
          <p:nvPr/>
        </p:nvPicPr>
        <p:blipFill>
          <a:blip xmlns:r="http://schemas.openxmlformats.org/officeDocument/2006/relationships" r:embed="rId5"/>
          <a:stretch>
            <a:fillRect/>
          </a:stretch>
        </p:blipFill>
        <p:spPr>
          <a:xfrm>
            <a:off x="609497" y="4262027"/>
            <a:ext cx="361893" cy="394006"/>
          </a:xfrm>
          <a:prstGeom prst="rect"/>
        </p:spPr>
      </p:pic>
      <p:pic>
        <p:nvPicPr>
          <p:cNvPr id="2097159" name="Image 7" descr="https://kimi-img.moonshot.cn/pub/slides/slides_tmpl/image/25-09-02-15:07:43-d2r9ffpe3tpg8rchv410.png"/>
          <p:cNvPicPr>
            <a:picLocks noChangeAspect="1"/>
          </p:cNvPicPr>
          <p:nvPr/>
        </p:nvPicPr>
        <p:blipFill>
          <a:blip xmlns:r="http://schemas.openxmlformats.org/officeDocument/2006/relationships" r:embed="rId3"/>
          <a:stretch>
            <a:fillRect/>
          </a:stretch>
        </p:blipFill>
        <p:spPr>
          <a:xfrm>
            <a:off x="0" y="4625975"/>
            <a:ext cx="1323340" cy="2232025"/>
          </a:xfrm>
          <a:prstGeom prst="rect"/>
        </p:spPr>
      </p:pic>
      <p:pic>
        <p:nvPicPr>
          <p:cNvPr id="2097160" name="Image 8" descr="https://kimi-img.moonshot.cn/pub/slides/slides_tmpl/image/25-09-02-15:07:43-d2r9ffpe3tpg8rchv430.png"/>
          <p:cNvPicPr>
            <a:picLocks noChangeAspect="1"/>
          </p:cNvPicPr>
          <p:nvPr/>
        </p:nvPicPr>
        <p:blipFill>
          <a:blip xmlns:r="http://schemas.openxmlformats.org/officeDocument/2006/relationships" r:embed="rId6"/>
          <a:stretch>
            <a:fillRect/>
          </a:stretch>
        </p:blipFill>
        <p:spPr>
          <a:xfrm>
            <a:off x="3550920" y="4406900"/>
            <a:ext cx="5001260" cy="601980"/>
          </a:xfrm>
          <a:prstGeom prst="rect"/>
        </p:spPr>
      </p:pic>
      <p:sp>
        <p:nvSpPr>
          <p:cNvPr id="1048577" name="Text 1"/>
          <p:cNvSpPr/>
          <p:nvPr/>
        </p:nvSpPr>
        <p:spPr>
          <a:xfrm>
            <a:off x="4277360" y="4539615"/>
            <a:ext cx="1825625" cy="337185"/>
          </a:xfrm>
          <a:prstGeom prst="rect"/>
          <a:noFill/>
        </p:spPr>
        <p:txBody>
          <a:bodyPr anchor="t" bIns="45720" lIns="91440" rIns="91440" rtlCol="0" tIns="45720" wrap="square">
            <a:spAutoFit/>
          </a:bodyPr>
          <a:p>
            <a:pPr>
              <a:lnSpc>
                <a:spcPct val="100000"/>
              </a:lnSpc>
            </a:pPr>
            <a:r>
              <a:rPr dirty="0" sz="1600" lang="en-US">
                <a:solidFill>
                  <a:srgbClr val="192C64"/>
                </a:solidFill>
                <a:latin typeface="MiSans" pitchFamily="34" charset="0"/>
                <a:ea typeface="MiSans" pitchFamily="34" charset="-122"/>
                <a:cs typeface="MiSans" pitchFamily="34" charset="-120"/>
              </a:rPr>
              <a:t>A</a:t>
            </a:r>
            <a:r>
              <a:rPr dirty="0" sz="1600" lang="en-US">
                <a:solidFill>
                  <a:srgbClr val="192C64"/>
                </a:solidFill>
                <a:latin typeface="MiSans" pitchFamily="34" charset="0"/>
                <a:ea typeface="MiSans" pitchFamily="34" charset="-122"/>
                <a:cs typeface="MiSans" pitchFamily="34" charset="-120"/>
              </a:rPr>
              <a:t>l</a:t>
            </a:r>
            <a:r>
              <a:rPr dirty="0" sz="1600" lang="en-US">
                <a:solidFill>
                  <a:srgbClr val="192C64"/>
                </a:solidFill>
                <a:latin typeface="MiSans" pitchFamily="34" charset="0"/>
                <a:ea typeface="MiSans" pitchFamily="34" charset="-122"/>
                <a:cs typeface="MiSans" pitchFamily="34" charset="-120"/>
              </a:rPr>
              <a:t>i</a:t>
            </a:r>
            <a:r>
              <a:rPr dirty="0" sz="1600" lang="en-US">
                <a:solidFill>
                  <a:srgbClr val="192C64"/>
                </a:solidFill>
                <a:latin typeface="MiSans" pitchFamily="34" charset="0"/>
                <a:ea typeface="MiSans" pitchFamily="34" charset="-122"/>
                <a:cs typeface="MiSans" pitchFamily="34" charset="-120"/>
              </a:rPr>
              <a:t>f</a:t>
            </a:r>
            <a:r>
              <a:rPr dirty="0" sz="1600" lang="en-US">
                <a:solidFill>
                  <a:srgbClr val="192C64"/>
                </a:solidFill>
                <a:latin typeface="MiSans" pitchFamily="34" charset="0"/>
                <a:ea typeface="MiSans" pitchFamily="34" charset="-122"/>
                <a:cs typeface="MiSans" pitchFamily="34" charset="-120"/>
              </a:rPr>
              <a:t>a</a:t>
            </a:r>
            <a:r>
              <a:rPr dirty="0" sz="1600" lang="en-US">
                <a:solidFill>
                  <a:srgbClr val="192C64"/>
                </a:solidFill>
                <a:latin typeface="MiSans" pitchFamily="34" charset="0"/>
                <a:ea typeface="MiSans" pitchFamily="34" charset="-122"/>
                <a:cs typeface="MiSans" pitchFamily="34" charset="-120"/>
              </a:rPr>
              <a:t> </a:t>
            </a:r>
            <a:r>
              <a:rPr dirty="0" sz="1600" lang="en-US">
                <a:solidFill>
                  <a:srgbClr val="192C64"/>
                </a:solidFill>
                <a:latin typeface="MiSans" pitchFamily="34" charset="0"/>
                <a:ea typeface="MiSans" pitchFamily="34" charset="-122"/>
                <a:cs typeface="MiSans" pitchFamily="34" charset="-120"/>
              </a:rPr>
              <a:t>J</a:t>
            </a:r>
            <a:r>
              <a:rPr dirty="0" sz="1600" lang="en-US">
                <a:solidFill>
                  <a:srgbClr val="192C64"/>
                </a:solidFill>
                <a:latin typeface="MiSans" pitchFamily="34" charset="0"/>
                <a:ea typeface="MiSans" pitchFamily="34" charset="-122"/>
                <a:cs typeface="MiSans" pitchFamily="34" charset="-120"/>
              </a:rPr>
              <a:t>a</a:t>
            </a:r>
            <a:r>
              <a:rPr dirty="0" sz="1600" lang="en-US">
                <a:solidFill>
                  <a:srgbClr val="192C64"/>
                </a:solidFill>
                <a:latin typeface="MiSans" pitchFamily="34" charset="0"/>
                <a:ea typeface="MiSans" pitchFamily="34" charset="-122"/>
                <a:cs typeface="MiSans" pitchFamily="34" charset="-120"/>
              </a:rPr>
              <a:t>h</a:t>
            </a:r>
            <a:r>
              <a:rPr dirty="0" sz="1600" lang="en-US">
                <a:solidFill>
                  <a:srgbClr val="192C64"/>
                </a:solidFill>
                <a:latin typeface="MiSans" pitchFamily="34" charset="0"/>
                <a:ea typeface="MiSans" pitchFamily="34" charset="-122"/>
                <a:cs typeface="MiSans" pitchFamily="34" charset="-120"/>
              </a:rPr>
              <a:t>a</a:t>
            </a:r>
            <a:r>
              <a:rPr dirty="0" sz="1600" lang="en-US">
                <a:solidFill>
                  <a:srgbClr val="192C64"/>
                </a:solidFill>
                <a:latin typeface="MiSans" pitchFamily="34" charset="0"/>
                <a:ea typeface="MiSans" pitchFamily="34" charset="-122"/>
                <a:cs typeface="MiSans" pitchFamily="34" charset="-120"/>
              </a:rPr>
              <a:t>n</a:t>
            </a:r>
            <a:endParaRPr dirty="0" sz="1600" lang="en-US"/>
          </a:p>
        </p:txBody>
      </p:sp>
      <p:sp>
        <p:nvSpPr>
          <p:cNvPr id="1048578" name="Shape 2"/>
          <p:cNvSpPr/>
          <p:nvPr/>
        </p:nvSpPr>
        <p:spPr>
          <a:xfrm>
            <a:off x="3938270" y="4526915"/>
            <a:ext cx="311150" cy="337185"/>
          </a:xfrm>
          <a:custGeom>
            <a:avLst/>
            <a:ahLst/>
            <a:rect l="l" t="t" r="r" b="b"/>
            <a:pathLst>
              <a:path w="311150" h="337185">
                <a:moveTo>
                  <a:pt x="156465" y="181551"/>
                </a:moveTo>
                <a:cubicBezTo>
                  <a:pt x="259235" y="181551"/>
                  <a:pt x="295915" y="230017"/>
                  <a:pt x="311150" y="280473"/>
                </a:cubicBezTo>
                <a:cubicBezTo>
                  <a:pt x="319728" y="308910"/>
                  <a:pt x="296936" y="337185"/>
                  <a:pt x="265361" y="337185"/>
                </a:cubicBezTo>
                <a:lnTo>
                  <a:pt x="47610" y="337185"/>
                </a:lnTo>
                <a:cubicBezTo>
                  <a:pt x="16036" y="337185"/>
                  <a:pt x="-6756" y="308910"/>
                  <a:pt x="1821" y="280473"/>
                </a:cubicBezTo>
                <a:cubicBezTo>
                  <a:pt x="17016" y="230017"/>
                  <a:pt x="53696" y="181551"/>
                  <a:pt x="156465" y="181551"/>
                </a:cubicBezTo>
                <a:close/>
                <a:moveTo>
                  <a:pt x="156465" y="0"/>
                </a:moveTo>
                <a:cubicBezTo>
                  <a:pt x="202581" y="0"/>
                  <a:pt x="239955" y="37131"/>
                  <a:pt x="239914" y="82996"/>
                </a:cubicBezTo>
                <a:cubicBezTo>
                  <a:pt x="239914" y="128820"/>
                  <a:pt x="202540" y="165992"/>
                  <a:pt x="156465" y="165992"/>
                </a:cubicBezTo>
                <a:cubicBezTo>
                  <a:pt x="110391" y="165992"/>
                  <a:pt x="73017" y="128820"/>
                  <a:pt x="73017" y="82996"/>
                </a:cubicBezTo>
                <a:cubicBezTo>
                  <a:pt x="73017" y="37131"/>
                  <a:pt x="110391" y="0"/>
                  <a:pt x="156465" y="0"/>
                </a:cubicBezTo>
                <a:close/>
              </a:path>
            </a:pathLst>
          </a:custGeom>
          <a:solidFill>
            <a:srgbClr val="192C64"/>
          </a:solidFill>
        </p:spPr>
      </p:sp>
      <p:sp>
        <p:nvSpPr>
          <p:cNvPr id="1048579" name="Text 3"/>
          <p:cNvSpPr/>
          <p:nvPr/>
        </p:nvSpPr>
        <p:spPr>
          <a:xfrm>
            <a:off x="3938270" y="4526915"/>
            <a:ext cx="311150" cy="337185"/>
          </a:xfrm>
          <a:prstGeom prst="rect"/>
          <a:noFill/>
        </p:spPr>
        <p:txBody>
          <a:bodyPr anchor="ctr" bIns="45720" lIns="45720" rIns="91440" rtlCol="0" tIns="91440" wrap="square"/>
          <a:p>
            <a:pPr>
              <a:lnSpc>
                <a:spcPct val="100000"/>
              </a:lnSpc>
            </a:pPr>
            <a:endParaRPr dirty="0" sz="1600" lang="en-US"/>
          </a:p>
        </p:txBody>
      </p:sp>
      <p:sp>
        <p:nvSpPr>
          <p:cNvPr id="1048580" name="Text 4"/>
          <p:cNvSpPr/>
          <p:nvPr/>
        </p:nvSpPr>
        <p:spPr>
          <a:xfrm>
            <a:off x="6458585" y="4539615"/>
            <a:ext cx="1951990" cy="337185"/>
          </a:xfrm>
          <a:prstGeom prst="rect"/>
          <a:noFill/>
        </p:spPr>
        <p:txBody>
          <a:bodyPr anchor="t" bIns="45720" lIns="91440" rIns="91440" rtlCol="0" tIns="45720" wrap="square">
            <a:spAutoFit/>
          </a:bodyPr>
          <a:p>
            <a:pPr>
              <a:lnSpc>
                <a:spcPct val="100000"/>
              </a:lnSpc>
            </a:pPr>
            <a:r>
              <a:rPr dirty="0" sz="1600" lang="en-US">
                <a:solidFill>
                  <a:srgbClr val="192C64"/>
                </a:solidFill>
                <a:latin typeface="MiSans" pitchFamily="34" charset="0"/>
                <a:ea typeface="MiSans" pitchFamily="34" charset="-122"/>
                <a:cs typeface="MiSans" pitchFamily="34" charset="-120"/>
              </a:rPr>
              <a:t>2025/</a:t>
            </a:r>
            <a:r>
              <a:rPr dirty="0" sz="1600" lang="en-US">
                <a:solidFill>
                  <a:srgbClr val="192C64"/>
                </a:solidFill>
                <a:latin typeface="MiSans" pitchFamily="34" charset="0"/>
                <a:ea typeface="MiSans" pitchFamily="34" charset="-122"/>
                <a:cs typeface="MiSans" pitchFamily="34" charset="-120"/>
              </a:rPr>
              <a:t>1</a:t>
            </a:r>
            <a:r>
              <a:rPr dirty="0" sz="1600" lang="en-US">
                <a:solidFill>
                  <a:srgbClr val="192C64"/>
                </a:solidFill>
                <a:latin typeface="MiSans" pitchFamily="34" charset="0"/>
                <a:ea typeface="MiSans" pitchFamily="34" charset="-122"/>
                <a:cs typeface="MiSans" pitchFamily="34" charset="-120"/>
              </a:rPr>
              <a:t>1</a:t>
            </a:r>
            <a:r>
              <a:rPr dirty="0" sz="1600" lang="en-US">
                <a:solidFill>
                  <a:srgbClr val="192C64"/>
                </a:solidFill>
                <a:latin typeface="MiSans" pitchFamily="34" charset="0"/>
                <a:ea typeface="MiSans" pitchFamily="34" charset="-122"/>
                <a:cs typeface="MiSans" pitchFamily="34" charset="-120"/>
              </a:rPr>
              <a:t>/</a:t>
            </a:r>
            <a:r>
              <a:rPr dirty="0" sz="1600" lang="en-US">
                <a:solidFill>
                  <a:srgbClr val="192C64"/>
                </a:solidFill>
                <a:latin typeface="MiSans" pitchFamily="34" charset="0"/>
                <a:ea typeface="MiSans" pitchFamily="34" charset="-122"/>
                <a:cs typeface="MiSans" pitchFamily="34" charset="-120"/>
              </a:rPr>
              <a:t>2</a:t>
            </a:r>
            <a:r>
              <a:rPr dirty="0" sz="1600" lang="en-US">
                <a:solidFill>
                  <a:srgbClr val="192C64"/>
                </a:solidFill>
                <a:latin typeface="MiSans" pitchFamily="34" charset="0"/>
                <a:ea typeface="MiSans" pitchFamily="34" charset="-122"/>
                <a:cs typeface="MiSans" pitchFamily="34" charset="-120"/>
              </a:rPr>
              <a:t>5</a:t>
            </a:r>
            <a:endParaRPr dirty="0" sz="1600" lang="en-US"/>
          </a:p>
        </p:txBody>
      </p:sp>
      <p:sp>
        <p:nvSpPr>
          <p:cNvPr id="1048581" name="Shape 5"/>
          <p:cNvSpPr/>
          <p:nvPr/>
        </p:nvSpPr>
        <p:spPr>
          <a:xfrm>
            <a:off x="6095365" y="4534535"/>
            <a:ext cx="354330" cy="328295"/>
          </a:xfrm>
          <a:custGeom>
            <a:avLst/>
            <a:ahLst/>
            <a:rect l="l" t="t" r="r" b="b"/>
            <a:pathLst>
              <a:path w="354330" h="328295">
                <a:moveTo>
                  <a:pt x="129745" y="39118"/>
                </a:moveTo>
                <a:lnTo>
                  <a:pt x="225711" y="39118"/>
                </a:lnTo>
                <a:lnTo>
                  <a:pt x="225711" y="64770"/>
                </a:lnTo>
                <a:lnTo>
                  <a:pt x="129745" y="64770"/>
                </a:lnTo>
                <a:close/>
                <a:moveTo>
                  <a:pt x="42131" y="39118"/>
                </a:moveTo>
                <a:lnTo>
                  <a:pt x="94138" y="39118"/>
                </a:lnTo>
                <a:lnTo>
                  <a:pt x="94138" y="64770"/>
                </a:lnTo>
                <a:lnTo>
                  <a:pt x="42131" y="64770"/>
                </a:lnTo>
                <a:cubicBezTo>
                  <a:pt x="32996" y="64770"/>
                  <a:pt x="25611" y="72208"/>
                  <a:pt x="25611" y="81315"/>
                </a:cubicBezTo>
                <a:lnTo>
                  <a:pt x="25611" y="126504"/>
                </a:lnTo>
                <a:lnTo>
                  <a:pt x="328676" y="126504"/>
                </a:lnTo>
                <a:lnTo>
                  <a:pt x="328676" y="81315"/>
                </a:lnTo>
                <a:cubicBezTo>
                  <a:pt x="328676" y="72166"/>
                  <a:pt x="321249" y="64770"/>
                  <a:pt x="312157" y="64770"/>
                </a:cubicBezTo>
                <a:lnTo>
                  <a:pt x="261317" y="64770"/>
                </a:lnTo>
                <a:lnTo>
                  <a:pt x="261317" y="39118"/>
                </a:lnTo>
                <a:lnTo>
                  <a:pt x="312157" y="39118"/>
                </a:lnTo>
                <a:cubicBezTo>
                  <a:pt x="335420" y="39118"/>
                  <a:pt x="354287" y="58015"/>
                  <a:pt x="354330" y="81315"/>
                </a:cubicBezTo>
                <a:lnTo>
                  <a:pt x="354330" y="286098"/>
                </a:lnTo>
                <a:cubicBezTo>
                  <a:pt x="354330" y="309313"/>
                  <a:pt x="335378" y="328295"/>
                  <a:pt x="312199" y="328295"/>
                </a:cubicBezTo>
                <a:lnTo>
                  <a:pt x="42131" y="328295"/>
                </a:lnTo>
                <a:cubicBezTo>
                  <a:pt x="18952" y="328295"/>
                  <a:pt x="0" y="309313"/>
                  <a:pt x="0" y="286098"/>
                </a:cubicBezTo>
                <a:lnTo>
                  <a:pt x="0" y="152155"/>
                </a:lnTo>
                <a:lnTo>
                  <a:pt x="0" y="126504"/>
                </a:lnTo>
                <a:lnTo>
                  <a:pt x="0" y="81315"/>
                </a:lnTo>
                <a:cubicBezTo>
                  <a:pt x="0" y="58015"/>
                  <a:pt x="18867" y="39118"/>
                  <a:pt x="42131" y="39118"/>
                </a:cubicBezTo>
                <a:close/>
                <a:moveTo>
                  <a:pt x="242751" y="0"/>
                </a:moveTo>
                <a:cubicBezTo>
                  <a:pt x="249836" y="0"/>
                  <a:pt x="255556" y="5729"/>
                  <a:pt x="255556" y="12826"/>
                </a:cubicBezTo>
                <a:lnTo>
                  <a:pt x="255556" y="91661"/>
                </a:lnTo>
                <a:cubicBezTo>
                  <a:pt x="255556" y="98758"/>
                  <a:pt x="249836" y="104529"/>
                  <a:pt x="242751" y="104529"/>
                </a:cubicBezTo>
                <a:cubicBezTo>
                  <a:pt x="235665" y="104529"/>
                  <a:pt x="229945" y="98801"/>
                  <a:pt x="229945" y="91704"/>
                </a:cubicBezTo>
                <a:lnTo>
                  <a:pt x="229945" y="12826"/>
                </a:lnTo>
                <a:cubicBezTo>
                  <a:pt x="229945" y="5729"/>
                  <a:pt x="235665" y="0"/>
                  <a:pt x="242751" y="0"/>
                </a:cubicBezTo>
                <a:close/>
                <a:moveTo>
                  <a:pt x="111536" y="0"/>
                </a:moveTo>
                <a:cubicBezTo>
                  <a:pt x="118622" y="0"/>
                  <a:pt x="124342" y="5729"/>
                  <a:pt x="124342" y="12826"/>
                </a:cubicBezTo>
                <a:lnTo>
                  <a:pt x="124342" y="91661"/>
                </a:lnTo>
                <a:cubicBezTo>
                  <a:pt x="124342" y="98758"/>
                  <a:pt x="118622" y="104529"/>
                  <a:pt x="111536" y="104529"/>
                </a:cubicBezTo>
                <a:cubicBezTo>
                  <a:pt x="104451" y="104529"/>
                  <a:pt x="98731" y="98801"/>
                  <a:pt x="98731" y="91704"/>
                </a:cubicBezTo>
                <a:lnTo>
                  <a:pt x="98731" y="12826"/>
                </a:lnTo>
                <a:cubicBezTo>
                  <a:pt x="98731" y="5729"/>
                  <a:pt x="104451" y="0"/>
                  <a:pt x="111536" y="0"/>
                </a:cubicBezTo>
                <a:close/>
              </a:path>
            </a:pathLst>
          </a:custGeom>
          <a:solidFill>
            <a:srgbClr val="192C64"/>
          </a:solidFill>
        </p:spPr>
      </p:sp>
      <p:sp>
        <p:nvSpPr>
          <p:cNvPr id="1048582" name="Text 6"/>
          <p:cNvSpPr/>
          <p:nvPr/>
        </p:nvSpPr>
        <p:spPr>
          <a:xfrm>
            <a:off x="6095365" y="4534535"/>
            <a:ext cx="354330" cy="328295"/>
          </a:xfrm>
          <a:prstGeom prst="rect"/>
          <a:noFill/>
        </p:spPr>
        <p:txBody>
          <a:bodyPr anchor="ctr" bIns="45720" lIns="45720" rIns="91440" rtlCol="0" tIns="91440" wrap="square"/>
          <a:p>
            <a:pPr>
              <a:lnSpc>
                <a:spcPct val="100000"/>
              </a:lnSpc>
            </a:pPr>
            <a:endParaRPr dirty="0" sz="1600" lang="en-US"/>
          </a:p>
        </p:txBody>
      </p:sp>
      <p:pic>
        <p:nvPicPr>
          <p:cNvPr id="2097161" name="Image 9" descr="https://kimi-img.moonshot.cn/pub/slides/slides_tmpl/image/25-09-02-15:07:43-d2r9ffpe3tpg8rchv43g.png"/>
          <p:cNvPicPr>
            <a:picLocks noChangeAspect="1"/>
          </p:cNvPicPr>
          <p:nvPr/>
        </p:nvPicPr>
        <p:blipFill>
          <a:blip xmlns:r="http://schemas.openxmlformats.org/officeDocument/2006/relationships" r:embed="rId7"/>
          <a:stretch>
            <a:fillRect/>
          </a:stretch>
        </p:blipFill>
        <p:spPr>
          <a:xfrm rot="5400000">
            <a:off x="1363345" y="769620"/>
            <a:ext cx="635000" cy="1205865"/>
          </a:xfrm>
          <a:prstGeom prst="rect"/>
        </p:spPr>
      </p:pic>
      <p:pic>
        <p:nvPicPr>
          <p:cNvPr id="2097162" name="Image 10" descr="https://kimi-img.moonshot.cn/pub/slides/slides_tmpl/image/25-09-02-15:07:43-d2r9ffpe3tpg8rchv43g.png"/>
          <p:cNvPicPr>
            <a:picLocks noChangeAspect="1"/>
          </p:cNvPicPr>
          <p:nvPr/>
        </p:nvPicPr>
        <p:blipFill>
          <a:blip xmlns:r="http://schemas.openxmlformats.org/officeDocument/2006/relationships" r:embed="rId7"/>
          <a:stretch>
            <a:fillRect/>
          </a:stretch>
        </p:blipFill>
        <p:spPr>
          <a:xfrm rot="5400000">
            <a:off x="10268585" y="4874260"/>
            <a:ext cx="635000" cy="1205865"/>
          </a:xfrm>
          <a:prstGeom prst="rec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EDECE8"/>
        </a:solidFill>
      </p:bgPr>
    </p:bg>
    <p:spTree>
      <p:nvGrpSpPr>
        <p:cNvPr id="18" name=""/>
        <p:cNvGrpSpPr/>
        <p:nvPr/>
      </p:nvGrpSpPr>
      <p:grpSpPr>
        <a:xfrm>
          <a:off x="0" y="0"/>
          <a:ext cx="0" cy="0"/>
          <a:chOff x="0" y="0"/>
          <a:chExt cx="0" cy="0"/>
        </a:xfrm>
      </p:grpSpPr>
      <p:pic>
        <p:nvPicPr>
          <p:cNvPr id="2097163" name="Image 0" descr="https://kimi-img.moonshot.cn/pub/slides/slides_tmpl/image/25-09-02-15:07:44-d2r9fg1e3tpg8rchv4ag.jpg"/>
          <p:cNvPicPr>
            <a:picLocks noChangeAspect="1"/>
          </p:cNvPicPr>
          <p:nvPr/>
        </p:nvPicPr>
        <p:blipFill>
          <a:blip xmlns:r="http://schemas.openxmlformats.org/officeDocument/2006/relationships" r:embed="rId1">
            <a:alphaModFix amt="6000"/>
          </a:blip>
          <a:srcRect l="2170" t="10337" r="2041" b="10761"/>
          <a:stretch>
            <a:fillRect/>
          </a:stretch>
        </p:blipFill>
        <p:spPr>
          <a:xfrm>
            <a:off x="0" y="0"/>
            <a:ext cx="12191365" cy="6858000"/>
          </a:xfrm>
          <a:prstGeom prst="rect"/>
        </p:spPr>
      </p:pic>
      <p:pic>
        <p:nvPicPr>
          <p:cNvPr id="2097164" name="Image 1" descr="https://kimi-img.moonshot.cn/pub/slides/slides_tmpl/image/25-09-02-15:07:44-d2r9fg1e3tpg8rchv44g.png"/>
          <p:cNvPicPr>
            <a:picLocks noChangeAspect="1"/>
          </p:cNvPicPr>
          <p:nvPr/>
        </p:nvPicPr>
        <p:blipFill>
          <a:blip xmlns:r="http://schemas.openxmlformats.org/officeDocument/2006/relationships" r:embed="rId2">
            <a:alphaModFix amt="47000"/>
          </a:blip>
          <a:stretch>
            <a:fillRect/>
          </a:stretch>
        </p:blipFill>
        <p:spPr>
          <a:xfrm>
            <a:off x="2212975" y="2138045"/>
            <a:ext cx="8856980" cy="778510"/>
          </a:xfrm>
          <a:prstGeom prst="rect"/>
        </p:spPr>
      </p:pic>
      <p:pic>
        <p:nvPicPr>
          <p:cNvPr id="2097165" name="Image 2" descr="https://kimi-img.moonshot.cn/pub/slides/slides_tmpl/image/25-09-02-15:07:44-d2r9fg1e3tpg8rchv44g.png"/>
          <p:cNvPicPr>
            <a:picLocks noChangeAspect="1"/>
          </p:cNvPicPr>
          <p:nvPr/>
        </p:nvPicPr>
        <p:blipFill>
          <a:blip xmlns:r="http://schemas.openxmlformats.org/officeDocument/2006/relationships" r:embed="rId2">
            <a:alphaModFix amt="47000"/>
          </a:blip>
          <a:stretch>
            <a:fillRect/>
          </a:stretch>
        </p:blipFill>
        <p:spPr>
          <a:xfrm>
            <a:off x="2212975" y="4629785"/>
            <a:ext cx="8856980" cy="778510"/>
          </a:xfrm>
          <a:prstGeom prst="rect"/>
        </p:spPr>
      </p:pic>
      <p:pic>
        <p:nvPicPr>
          <p:cNvPr id="2097166" name="Image 3" descr="https://kimi-img.moonshot.cn/pub/slides/slides_tmpl/image/25-09-02-15:07:44-d2r9fg1e3tpg8rchv44g.png"/>
          <p:cNvPicPr>
            <a:picLocks noChangeAspect="1"/>
          </p:cNvPicPr>
          <p:nvPr/>
        </p:nvPicPr>
        <p:blipFill>
          <a:blip xmlns:r="http://schemas.openxmlformats.org/officeDocument/2006/relationships" r:embed="rId2">
            <a:alphaModFix amt="47000"/>
          </a:blip>
          <a:stretch>
            <a:fillRect/>
          </a:stretch>
        </p:blipFill>
        <p:spPr>
          <a:xfrm>
            <a:off x="2212975" y="3397250"/>
            <a:ext cx="8856980" cy="778510"/>
          </a:xfrm>
          <a:prstGeom prst="rect"/>
        </p:spPr>
      </p:pic>
      <p:pic>
        <p:nvPicPr>
          <p:cNvPr id="2097167" name="Image 4" descr="https://kimi-img.moonshot.cn/pub/slides/slides_tmpl/image/25-09-02-15:07:43-d2r9ffpe3tpg8rchv420.png"/>
          <p:cNvPicPr>
            <a:picLocks noChangeAspect="1"/>
          </p:cNvPicPr>
          <p:nvPr/>
        </p:nvPicPr>
        <p:blipFill>
          <a:blip xmlns:r="http://schemas.openxmlformats.org/officeDocument/2006/relationships" r:embed="rId3"/>
          <a:srcRect l="0" t="15" r="0" b="15"/>
          <a:stretch>
            <a:fillRect/>
          </a:stretch>
        </p:blipFill>
        <p:spPr>
          <a:xfrm>
            <a:off x="9491980" y="1069340"/>
            <a:ext cx="1825549" cy="2146935"/>
          </a:xfrm>
          <a:prstGeom prst="rect"/>
        </p:spPr>
      </p:pic>
      <p:pic>
        <p:nvPicPr>
          <p:cNvPr id="2097168" name="Image 5" descr="https://kimi-img.moonshot.cn/pub/slides/slides_tmpl/image/25-09-02-15:07:43-d2r9ffpe3tpg8rchv41g.png"/>
          <p:cNvPicPr>
            <a:picLocks noChangeAspect="1"/>
          </p:cNvPicPr>
          <p:nvPr/>
        </p:nvPicPr>
        <p:blipFill>
          <a:blip xmlns:r="http://schemas.openxmlformats.org/officeDocument/2006/relationships" r:embed="rId4"/>
          <a:stretch>
            <a:fillRect/>
          </a:stretch>
        </p:blipFill>
        <p:spPr>
          <a:xfrm>
            <a:off x="9512109" y="1712595"/>
            <a:ext cx="412076" cy="380176"/>
          </a:xfrm>
          <a:prstGeom prst="rect"/>
        </p:spPr>
      </p:pic>
      <p:pic>
        <p:nvPicPr>
          <p:cNvPr id="2097169" name="Image 6" descr="https://kimi-img.moonshot.cn/pub/slides/slides_tmpl/image/25-09-02-15:07:43-d2r9ffpe3tpg8rchv420.png"/>
          <p:cNvPicPr>
            <a:picLocks noChangeAspect="1"/>
          </p:cNvPicPr>
          <p:nvPr/>
        </p:nvPicPr>
        <p:blipFill>
          <a:blip xmlns:r="http://schemas.openxmlformats.org/officeDocument/2006/relationships" r:embed="rId3"/>
          <a:srcRect l="0" t="15" r="0" b="15"/>
          <a:stretch>
            <a:fillRect/>
          </a:stretch>
        </p:blipFill>
        <p:spPr>
          <a:xfrm>
            <a:off x="609600" y="3521075"/>
            <a:ext cx="1603231" cy="2225040"/>
          </a:xfrm>
          <a:prstGeom prst="rect"/>
        </p:spPr>
      </p:pic>
      <p:pic>
        <p:nvPicPr>
          <p:cNvPr id="2097170" name="Image 7" descr="https://kimi-img.moonshot.cn/pub/slides/slides_tmpl/image/25-09-02-15:07:43-d2r9ffpe3tpg8rchv41g.png"/>
          <p:cNvPicPr>
            <a:picLocks noChangeAspect="1"/>
          </p:cNvPicPr>
          <p:nvPr/>
        </p:nvPicPr>
        <p:blipFill>
          <a:blip xmlns:r="http://schemas.openxmlformats.org/officeDocument/2006/relationships" r:embed="rId4"/>
          <a:stretch>
            <a:fillRect/>
          </a:stretch>
        </p:blipFill>
        <p:spPr>
          <a:xfrm>
            <a:off x="627277" y="4187732"/>
            <a:ext cx="361893" cy="394006"/>
          </a:xfrm>
          <a:prstGeom prst="rect"/>
        </p:spPr>
      </p:pic>
      <p:sp>
        <p:nvSpPr>
          <p:cNvPr id="1048586" name="Text 0"/>
          <p:cNvSpPr/>
          <p:nvPr/>
        </p:nvSpPr>
        <p:spPr>
          <a:xfrm>
            <a:off x="4546600" y="1150858"/>
            <a:ext cx="3098800" cy="615315"/>
          </a:xfrm>
          <a:prstGeom prst="rect"/>
          <a:noFill/>
        </p:spPr>
        <p:txBody>
          <a:bodyPr anchor="t" bIns="0" lIns="0" rIns="0" rtlCol="0" tIns="0" wrap="square">
            <a:spAutoFit/>
          </a:bodyPr>
          <a:p>
            <a:pPr>
              <a:lnSpc>
                <a:spcPct val="100000"/>
              </a:lnSpc>
            </a:pPr>
            <a:r>
              <a:rPr dirty="0" sz="4000" lang="en-US">
                <a:solidFill>
                  <a:srgbClr val="23212C"/>
                </a:solidFill>
                <a:latin typeface="MiSans" pitchFamily="34" charset="0"/>
                <a:ea typeface="MiSans" pitchFamily="34" charset="-122"/>
                <a:cs typeface="MiSans" pitchFamily="34" charset="-120"/>
              </a:rPr>
              <a:t>CONTENTS</a:t>
            </a:r>
            <a:endParaRPr dirty="0" sz="1600" lang="en-US"/>
          </a:p>
        </p:txBody>
      </p:sp>
      <p:sp>
        <p:nvSpPr>
          <p:cNvPr id="1048587" name="Text 1"/>
          <p:cNvSpPr/>
          <p:nvPr/>
        </p:nvSpPr>
        <p:spPr>
          <a:xfrm>
            <a:off x="3802985" y="2281463"/>
            <a:ext cx="512953" cy="492443"/>
          </a:xfrm>
          <a:prstGeom prst="rect"/>
          <a:noFill/>
        </p:spPr>
        <p:txBody>
          <a:bodyPr anchor="t" bIns="0" lIns="0" rIns="0" rtlCol="0" tIns="0" wrap="square">
            <a:spAutoFit/>
          </a:bodyPr>
          <a:p>
            <a:pPr algn="ctr">
              <a:lnSpc>
                <a:spcPct val="100000"/>
              </a:lnSpc>
            </a:pPr>
            <a:r>
              <a:rPr dirty="0" sz="3200" lang="en-US">
                <a:solidFill>
                  <a:srgbClr val="000000"/>
                </a:solidFill>
                <a:latin typeface="MiSans" pitchFamily="34" charset="0"/>
                <a:ea typeface="MiSans" pitchFamily="34" charset="-122"/>
                <a:cs typeface="MiSans" pitchFamily="34" charset="-120"/>
              </a:rPr>
              <a:t>01</a:t>
            </a:r>
            <a:endParaRPr dirty="0" sz="1600" lang="en-US"/>
          </a:p>
        </p:txBody>
      </p:sp>
      <p:sp>
        <p:nvSpPr>
          <p:cNvPr id="1048588" name="Text 2"/>
          <p:cNvSpPr/>
          <p:nvPr/>
        </p:nvSpPr>
        <p:spPr>
          <a:xfrm>
            <a:off x="4650740" y="2377440"/>
            <a:ext cx="5779770" cy="307340"/>
          </a:xfrm>
          <a:prstGeom prst="rect"/>
          <a:noFill/>
        </p:spPr>
        <p:txBody>
          <a:bodyPr anchor="t" bIns="0" lIns="0" rIns="0" rtlCol="0" tIns="0" wrap="square">
            <a:spAutoFit/>
          </a:bodyPr>
          <a:p>
            <a:pPr>
              <a:lnSpc>
                <a:spcPct val="100000"/>
              </a:lnSpc>
            </a:pPr>
            <a:r>
              <a:rPr dirty="0" sz="2000" lang="en-US">
                <a:solidFill>
                  <a:srgbClr val="000000"/>
                </a:solidFill>
                <a:latin typeface="MiSans" pitchFamily="34" charset="0"/>
                <a:ea typeface="MiSans" pitchFamily="34" charset="-122"/>
                <a:cs typeface="MiSans" pitchFamily="34" charset="-120"/>
              </a:rPr>
              <a:t>Fiber Boost Hacks</a:t>
            </a:r>
            <a:endParaRPr dirty="0" sz="1600" lang="en-US"/>
          </a:p>
        </p:txBody>
      </p:sp>
      <p:sp>
        <p:nvSpPr>
          <p:cNvPr id="1048589" name="Text 3"/>
          <p:cNvSpPr/>
          <p:nvPr/>
        </p:nvSpPr>
        <p:spPr>
          <a:xfrm>
            <a:off x="3802985" y="3520983"/>
            <a:ext cx="512953" cy="492443"/>
          </a:xfrm>
          <a:prstGeom prst="rect"/>
          <a:noFill/>
        </p:spPr>
        <p:txBody>
          <a:bodyPr anchor="t" bIns="0" lIns="0" rIns="0" rtlCol="0" tIns="0" wrap="square">
            <a:spAutoFit/>
          </a:bodyPr>
          <a:p>
            <a:pPr algn="ctr">
              <a:lnSpc>
                <a:spcPct val="100000"/>
              </a:lnSpc>
            </a:pPr>
            <a:r>
              <a:rPr dirty="0" sz="3200" lang="en-US">
                <a:solidFill>
                  <a:srgbClr val="000000"/>
                </a:solidFill>
                <a:latin typeface="MiSans" pitchFamily="34" charset="0"/>
                <a:ea typeface="MiSans" pitchFamily="34" charset="-122"/>
                <a:cs typeface="MiSans" pitchFamily="34" charset="-120"/>
              </a:rPr>
              <a:t>02</a:t>
            </a:r>
            <a:endParaRPr dirty="0" sz="1600" lang="en-US"/>
          </a:p>
        </p:txBody>
      </p:sp>
      <p:sp>
        <p:nvSpPr>
          <p:cNvPr id="1048590" name="Text 4"/>
          <p:cNvSpPr/>
          <p:nvPr/>
        </p:nvSpPr>
        <p:spPr>
          <a:xfrm>
            <a:off x="4650740" y="3620770"/>
            <a:ext cx="5779770" cy="307340"/>
          </a:xfrm>
          <a:prstGeom prst="rect"/>
          <a:noFill/>
        </p:spPr>
        <p:txBody>
          <a:bodyPr anchor="t" bIns="0" lIns="0" rIns="0" rtlCol="0" tIns="0" wrap="square">
            <a:spAutoFit/>
          </a:bodyPr>
          <a:p>
            <a:pPr algn="just">
              <a:lnSpc>
                <a:spcPct val="100000"/>
              </a:lnSpc>
            </a:pPr>
            <a:r>
              <a:rPr dirty="0" sz="2000" lang="en-US">
                <a:solidFill>
                  <a:srgbClr val="000000"/>
                </a:solidFill>
                <a:latin typeface="MiSans" pitchFamily="34" charset="0"/>
                <a:ea typeface="MiSans" pitchFamily="34" charset="-122"/>
                <a:cs typeface="MiSans" pitchFamily="34" charset="-120"/>
              </a:rPr>
              <a:t>Balanced vs. Halo</a:t>
            </a:r>
            <a:endParaRPr dirty="0" sz="1600" lang="en-US"/>
          </a:p>
        </p:txBody>
      </p:sp>
      <p:sp>
        <p:nvSpPr>
          <p:cNvPr id="1048591" name="Text 5"/>
          <p:cNvSpPr/>
          <p:nvPr/>
        </p:nvSpPr>
        <p:spPr>
          <a:xfrm>
            <a:off x="3803015" y="4737100"/>
            <a:ext cx="603250" cy="492125"/>
          </a:xfrm>
          <a:prstGeom prst="rect"/>
          <a:noFill/>
        </p:spPr>
        <p:txBody>
          <a:bodyPr anchor="t" bIns="0" lIns="0" rIns="0" rtlCol="0" tIns="0" wrap="square">
            <a:spAutoFit/>
          </a:bodyPr>
          <a:p>
            <a:pPr algn="ctr">
              <a:lnSpc>
                <a:spcPct val="100000"/>
              </a:lnSpc>
            </a:pPr>
            <a:r>
              <a:rPr dirty="0" sz="3200" lang="en-US">
                <a:solidFill>
                  <a:srgbClr val="000000"/>
                </a:solidFill>
                <a:latin typeface="MiSans" pitchFamily="34" charset="0"/>
                <a:ea typeface="MiSans" pitchFamily="34" charset="-122"/>
                <a:cs typeface="MiSans" pitchFamily="34" charset="-120"/>
              </a:rPr>
              <a:t>03</a:t>
            </a:r>
            <a:endParaRPr dirty="0" sz="1600" lang="en-US"/>
          </a:p>
        </p:txBody>
      </p:sp>
      <p:sp>
        <p:nvSpPr>
          <p:cNvPr id="1048592" name="Text 6"/>
          <p:cNvSpPr/>
          <p:nvPr/>
        </p:nvSpPr>
        <p:spPr>
          <a:xfrm>
            <a:off x="4650740" y="4846320"/>
            <a:ext cx="5779770" cy="307340"/>
          </a:xfrm>
          <a:prstGeom prst="rect"/>
          <a:noFill/>
        </p:spPr>
        <p:txBody>
          <a:bodyPr anchor="t" bIns="0" lIns="0" rIns="0" rtlCol="0" tIns="0" wrap="square">
            <a:spAutoFit/>
          </a:bodyPr>
          <a:p>
            <a:pPr>
              <a:lnSpc>
                <a:spcPct val="100000"/>
              </a:lnSpc>
            </a:pPr>
            <a:r>
              <a:rPr dirty="0" sz="2000" lang="en-US">
                <a:solidFill>
                  <a:srgbClr val="000000"/>
                </a:solidFill>
                <a:latin typeface="MiSans" pitchFamily="34" charset="0"/>
                <a:ea typeface="MiSans" pitchFamily="34" charset="-122"/>
                <a:cs typeface="MiSans" pitchFamily="34" charset="-120"/>
              </a:rPr>
              <a:t>Words to Go</a:t>
            </a:r>
            <a:endParaRPr dirty="0" sz="1600" 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CF26D"/>
        </a:solidFill>
      </p:bgPr>
    </p:bg>
    <p:spTree>
      <p:nvGrpSpPr>
        <p:cNvPr id="21" name=""/>
        <p:cNvGrpSpPr/>
        <p:nvPr/>
      </p:nvGrpSpPr>
      <p:grpSpPr>
        <a:xfrm>
          <a:off x="0" y="0"/>
          <a:ext cx="0" cy="0"/>
          <a:chOff x="0" y="0"/>
          <a:chExt cx="0" cy="0"/>
        </a:xfrm>
      </p:grpSpPr>
      <p:pic>
        <p:nvPicPr>
          <p:cNvPr id="2097171" name="Image 0" descr="https://kimi-img.moonshot.cn/pub/slides/slides_tmpl/image/25-09-02-15:07:44-d2r9fg1e3tpg8rchv4ag.jpg"/>
          <p:cNvPicPr>
            <a:picLocks noChangeAspect="1"/>
          </p:cNvPicPr>
          <p:nvPr/>
        </p:nvPicPr>
        <p:blipFill>
          <a:blip xmlns:r="http://schemas.openxmlformats.org/officeDocument/2006/relationships" r:embed="rId1">
            <a:alphaModFix amt="6000"/>
          </a:blip>
          <a:srcRect l="2170" t="10337" r="2041" b="10761"/>
          <a:stretch>
            <a:fillRect/>
          </a:stretch>
        </p:blipFill>
        <p:spPr>
          <a:xfrm>
            <a:off x="0" y="0"/>
            <a:ext cx="12191365" cy="6858000"/>
          </a:xfrm>
          <a:prstGeom prst="rect"/>
        </p:spPr>
      </p:pic>
      <p:sp>
        <p:nvSpPr>
          <p:cNvPr id="1048596" name="Text 0"/>
          <p:cNvSpPr/>
          <p:nvPr/>
        </p:nvSpPr>
        <p:spPr>
          <a:xfrm>
            <a:off x="4659611" y="1928832"/>
            <a:ext cx="2872142" cy="2148841"/>
          </a:xfrm>
          <a:prstGeom prst="rect"/>
          <a:noFill/>
        </p:spPr>
        <p:txBody>
          <a:bodyPr anchor="t" bIns="45720" lIns="91440" rIns="91440" rtlCol="0" tIns="45720" wrap="square">
            <a:spAutoFit/>
          </a:bodyPr>
          <a:p>
            <a:pPr algn="ctr">
              <a:lnSpc>
                <a:spcPct val="100000"/>
              </a:lnSpc>
            </a:pPr>
            <a:r>
              <a:rPr dirty="0" sz="13800" lang="en-US">
                <a:solidFill>
                  <a:srgbClr val="23212C"/>
                </a:solidFill>
                <a:latin typeface="MiSans" pitchFamily="34" charset="0"/>
                <a:ea typeface="MiSans" pitchFamily="34" charset="-122"/>
                <a:cs typeface="MiSans" pitchFamily="34" charset="-120"/>
              </a:rPr>
              <a:t>01</a:t>
            </a:r>
            <a:endParaRPr dirty="0" sz="1600" lang="en-US"/>
          </a:p>
        </p:txBody>
      </p:sp>
      <p:sp>
        <p:nvSpPr>
          <p:cNvPr id="1048597" name="Text 1"/>
          <p:cNvSpPr/>
          <p:nvPr/>
        </p:nvSpPr>
        <p:spPr>
          <a:xfrm>
            <a:off x="2677160" y="4182745"/>
            <a:ext cx="8080375" cy="492125"/>
          </a:xfrm>
          <a:prstGeom prst="rect"/>
          <a:noFill/>
        </p:spPr>
        <p:txBody>
          <a:bodyPr anchor="t" bIns="0" lIns="0" rIns="0" rtlCol="0" tIns="0" wrap="square">
            <a:spAutoFit/>
          </a:bodyPr>
          <a:p>
            <a:pPr algn="ctr">
              <a:lnSpc>
                <a:spcPct val="100000"/>
              </a:lnSpc>
            </a:pPr>
            <a:r>
              <a:rPr b="1" dirty="0" sz="3200" lang="en-US">
                <a:solidFill>
                  <a:srgbClr val="000000"/>
                </a:solidFill>
                <a:latin typeface="MiSans" pitchFamily="34" charset="0"/>
                <a:ea typeface="MiSans" pitchFamily="34" charset="-122"/>
                <a:cs typeface="MiSans" pitchFamily="34" charset="-120"/>
              </a:rPr>
              <a:t>Fiber Boost Hacks</a:t>
            </a:r>
            <a:endParaRPr dirty="0" sz="1600" lang="en-US"/>
          </a:p>
        </p:txBody>
      </p:sp>
      <p:pic>
        <p:nvPicPr>
          <p:cNvPr id="2097172" name="Image 1" descr="https://kimi-img.moonshot.cn/pub/slides/slides_tmpl/image/25-09-02-15:07:44-d2r9fg1e3tpg8rchv4a0.png"/>
          <p:cNvPicPr>
            <a:picLocks noChangeAspect="1"/>
          </p:cNvPicPr>
          <p:nvPr/>
        </p:nvPicPr>
        <p:blipFill>
          <a:blip xmlns:r="http://schemas.openxmlformats.org/officeDocument/2006/relationships" r:embed="rId2"/>
          <a:srcRect l="21" t="0" r="21" b="0"/>
          <a:stretch>
            <a:fillRect/>
          </a:stretch>
        </p:blipFill>
        <p:spPr>
          <a:xfrm rot="5400000">
            <a:off x="1124585" y="4286885"/>
            <a:ext cx="1398905" cy="1506220"/>
          </a:xfrm>
          <a:prstGeom prst="rect"/>
        </p:spPr>
      </p:pic>
      <p:pic>
        <p:nvPicPr>
          <p:cNvPr id="2097173" name="Image 2" descr="https://kimi-img.moonshot.cn/pub/slides/slides_tmpl/image/25-09-02-15:07:44-d2r9fg1e3tpg8rchv4a0.png"/>
          <p:cNvPicPr>
            <a:picLocks noChangeAspect="1"/>
          </p:cNvPicPr>
          <p:nvPr/>
        </p:nvPicPr>
        <p:blipFill>
          <a:blip xmlns:r="http://schemas.openxmlformats.org/officeDocument/2006/relationships" r:embed="rId2"/>
          <a:srcRect l="21" t="0" r="21" b="0"/>
          <a:stretch>
            <a:fillRect/>
          </a:stretch>
        </p:blipFill>
        <p:spPr>
          <a:xfrm rot="16200000" flipH="1">
            <a:off x="9563735" y="1413510"/>
            <a:ext cx="1398905" cy="1506220"/>
          </a:xfrm>
          <a:prstGeom prst="rec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EDECE8"/>
        </a:solidFill>
      </p:bgPr>
    </p:bg>
    <p:spTree>
      <p:nvGrpSpPr>
        <p:cNvPr id="24" name=""/>
        <p:cNvGrpSpPr/>
        <p:nvPr/>
      </p:nvGrpSpPr>
      <p:grpSpPr>
        <a:xfrm>
          <a:off x="0" y="0"/>
          <a:ext cx="0" cy="0"/>
          <a:chOff x="0" y="0"/>
          <a:chExt cx="0" cy="0"/>
        </a:xfrm>
      </p:grpSpPr>
      <p:pic>
        <p:nvPicPr>
          <p:cNvPr id="2097174" name="Image 0" descr="https://kimi-img.moonshot.cn/pub/slides/slides_tmpl/image/25-09-02-15:08:06-d2r9flhe3tpg8rchv4i0.png"/>
          <p:cNvPicPr>
            <a:picLocks noChangeAspect="1"/>
          </p:cNvPicPr>
          <p:nvPr/>
        </p:nvPicPr>
        <p:blipFill>
          <a:blip xmlns:r="http://schemas.openxmlformats.org/officeDocument/2006/relationships" r:embed="rId1"/>
          <a:stretch>
            <a:fillRect/>
          </a:stretch>
        </p:blipFill>
        <p:spPr>
          <a:xfrm rot="16200000">
            <a:off x="3876675" y="2275205"/>
            <a:ext cx="4315460" cy="3200400"/>
          </a:xfrm>
          <a:prstGeom prst="rect"/>
        </p:spPr>
      </p:pic>
      <p:pic>
        <p:nvPicPr>
          <p:cNvPr id="2097175" name="Image 1" descr="https://kimi-img.moonshot.cn/pub/slides/slides_tmpl/image/25-09-02-15:08:06-d2r9flhe3tpg8rchv4i0.png"/>
          <p:cNvPicPr>
            <a:picLocks noChangeAspect="1"/>
          </p:cNvPicPr>
          <p:nvPr/>
        </p:nvPicPr>
        <p:blipFill>
          <a:blip xmlns:r="http://schemas.openxmlformats.org/officeDocument/2006/relationships" r:embed="rId1"/>
          <a:stretch>
            <a:fillRect/>
          </a:stretch>
        </p:blipFill>
        <p:spPr>
          <a:xfrm rot="16200000">
            <a:off x="266065" y="2303145"/>
            <a:ext cx="4315460" cy="3200400"/>
          </a:xfrm>
          <a:prstGeom prst="rect"/>
        </p:spPr>
      </p:pic>
      <p:pic>
        <p:nvPicPr>
          <p:cNvPr id="2097176" name="Image 2" descr="https://kimi-img.moonshot.cn/pub/slides/slides_tmpl/image/25-09-02-15:07:44-d2r9fg1e3tpg8rchv4ag.jpg"/>
          <p:cNvPicPr>
            <a:picLocks noChangeAspect="1"/>
          </p:cNvPicPr>
          <p:nvPr/>
        </p:nvPicPr>
        <p:blipFill>
          <a:blip xmlns:r="http://schemas.openxmlformats.org/officeDocument/2006/relationships" r:embed="rId2">
            <a:alphaModFix amt="6000"/>
          </a:blip>
          <a:srcRect l="2170" t="10337" r="2041" b="10761"/>
          <a:stretch>
            <a:fillRect/>
          </a:stretch>
        </p:blipFill>
        <p:spPr>
          <a:xfrm>
            <a:off x="0" y="0"/>
            <a:ext cx="12191365" cy="6858000"/>
          </a:xfrm>
          <a:prstGeom prst="rect"/>
        </p:spPr>
      </p:pic>
      <p:sp>
        <p:nvSpPr>
          <p:cNvPr id="1048601" name="Text 0"/>
          <p:cNvSpPr/>
          <p:nvPr/>
        </p:nvSpPr>
        <p:spPr>
          <a:xfrm>
            <a:off x="542290" y="884555"/>
            <a:ext cx="11445240" cy="833120"/>
          </a:xfrm>
          <a:prstGeom prst="rect"/>
          <a:noFill/>
        </p:spPr>
        <p:txBody>
          <a:bodyPr anchor="t" bIns="45720" lIns="91440" rIns="91440" rtlCol="0" tIns="45720" wrap="square"/>
          <a:p>
            <a:pPr algn="just">
              <a:lnSpc>
                <a:spcPct val="100000"/>
              </a:lnSpc>
            </a:pPr>
            <a:r>
              <a:rPr b="1" dirty="0" sz="3600" lang="en-US">
                <a:solidFill>
                  <a:srgbClr val="000000"/>
                </a:solidFill>
                <a:latin typeface="MiSans" pitchFamily="34" charset="0"/>
                <a:ea typeface="MiSans" pitchFamily="34" charset="-122"/>
                <a:cs typeface="MiSans" pitchFamily="34" charset="-120"/>
              </a:rPr>
              <a:t>Sprinkle Seeds, Grab Health</a:t>
            </a:r>
            <a:endParaRPr dirty="0" sz="1600" lang="en-US"/>
          </a:p>
        </p:txBody>
      </p:sp>
      <p:pic>
        <p:nvPicPr>
          <p:cNvPr id="2097177" name="Image 3" descr="https://kimi-img.moonshot.cn/pub/slides/slides_tmpl/image/25-09-02-15:07:44-d2r9fg1e3tpg8rchv450.png"/>
          <p:cNvPicPr>
            <a:picLocks noChangeAspect="1"/>
          </p:cNvPicPr>
          <p:nvPr/>
        </p:nvPicPr>
        <p:blipFill>
          <a:blip xmlns:r="http://schemas.openxmlformats.org/officeDocument/2006/relationships" r:embed="rId3"/>
          <a:stretch>
            <a:fillRect/>
          </a:stretch>
        </p:blipFill>
        <p:spPr>
          <a:xfrm rot="10800000">
            <a:off x="1265555" y="6009005"/>
            <a:ext cx="2359660" cy="266065"/>
          </a:xfrm>
          <a:prstGeom prst="rect"/>
        </p:spPr>
      </p:pic>
      <p:pic>
        <p:nvPicPr>
          <p:cNvPr id="2097178" name="Image 4" descr="https://kimi-img.moonshot.cn/pub/slides/slides_tmpl/image/25-09-02-15:07:44-d2r9fg1e3tpg8rchv450.png"/>
          <p:cNvPicPr>
            <a:picLocks noChangeAspect="1"/>
          </p:cNvPicPr>
          <p:nvPr/>
        </p:nvPicPr>
        <p:blipFill>
          <a:blip xmlns:r="http://schemas.openxmlformats.org/officeDocument/2006/relationships" r:embed="rId3"/>
          <a:stretch>
            <a:fillRect/>
          </a:stretch>
        </p:blipFill>
        <p:spPr>
          <a:xfrm rot="10800000">
            <a:off x="4877435" y="6015990"/>
            <a:ext cx="2359660" cy="266065"/>
          </a:xfrm>
          <a:prstGeom prst="rect"/>
        </p:spPr>
      </p:pic>
      <p:pic>
        <p:nvPicPr>
          <p:cNvPr id="2097179" name="Image 5" descr="https://kimi-img.moonshot.cn/pub/slides/slides_tmpl/image/25-09-02-15:08:07-d2r9flpe3tpg8rchv4k0.png"/>
          <p:cNvPicPr>
            <a:picLocks noChangeAspect="1"/>
          </p:cNvPicPr>
          <p:nvPr/>
        </p:nvPicPr>
        <p:blipFill>
          <a:blip xmlns:r="http://schemas.openxmlformats.org/officeDocument/2006/relationships" r:embed="rId4"/>
          <a:stretch>
            <a:fillRect/>
          </a:stretch>
        </p:blipFill>
        <p:spPr>
          <a:xfrm>
            <a:off x="8061960" y="1659890"/>
            <a:ext cx="3310255" cy="4345940"/>
          </a:xfrm>
          <a:prstGeom prst="rect"/>
        </p:spPr>
      </p:pic>
      <p:pic>
        <p:nvPicPr>
          <p:cNvPr id="2097180" name="Image 6" descr="https://kimi-img.moonshot.cn/pub/slides/slides_tmpl/image/25-09-02-15:07:44-d2r9fg1e3tpg8rchv450.png"/>
          <p:cNvPicPr>
            <a:picLocks noChangeAspect="1"/>
          </p:cNvPicPr>
          <p:nvPr/>
        </p:nvPicPr>
        <p:blipFill>
          <a:blip xmlns:r="http://schemas.openxmlformats.org/officeDocument/2006/relationships" r:embed="rId3"/>
          <a:stretch>
            <a:fillRect/>
          </a:stretch>
        </p:blipFill>
        <p:spPr>
          <a:xfrm rot="10800000">
            <a:off x="8643620" y="6005830"/>
            <a:ext cx="2359660" cy="266065"/>
          </a:xfrm>
          <a:prstGeom prst="rect"/>
        </p:spPr>
      </p:pic>
      <p:sp>
        <p:nvSpPr>
          <p:cNvPr id="1048602" name="Text 1"/>
          <p:cNvSpPr/>
          <p:nvPr/>
        </p:nvSpPr>
        <p:spPr>
          <a:xfrm>
            <a:off x="1016635" y="2487295"/>
            <a:ext cx="2953385" cy="304801"/>
          </a:xfrm>
          <a:prstGeom prst="rect"/>
          <a:noFill/>
        </p:spPr>
        <p:txBody>
          <a:bodyPr anchor="t" bIns="0" lIns="0" rIns="0" rtlCol="0" tIns="0" wrap="square">
            <a:spAutoFit/>
          </a:bodyPr>
          <a:p>
            <a:pPr>
              <a:lnSpc>
                <a:spcPct val="100000"/>
              </a:lnSpc>
            </a:pPr>
            <a:r>
              <a:rPr b="1" dirty="0" sz="2000" lang="en-US">
                <a:solidFill>
                  <a:srgbClr val="000000"/>
                </a:solidFill>
                <a:latin typeface="MiSans" pitchFamily="34" charset="0"/>
                <a:ea typeface="MiSans" pitchFamily="34" charset="-122"/>
                <a:cs typeface="MiSans" pitchFamily="34" charset="-120"/>
              </a:rPr>
              <a:t>Seed and Nut Integration</a:t>
            </a:r>
            <a:endParaRPr dirty="0" sz="1600" lang="en-US"/>
          </a:p>
        </p:txBody>
      </p:sp>
      <p:sp>
        <p:nvSpPr>
          <p:cNvPr id="1048603" name="Text 2"/>
          <p:cNvSpPr/>
          <p:nvPr/>
        </p:nvSpPr>
        <p:spPr>
          <a:xfrm>
            <a:off x="1015973" y="3234577"/>
            <a:ext cx="2859341" cy="1920240"/>
          </a:xfrm>
          <a:prstGeom prst="rect"/>
          <a:noFill/>
        </p:spPr>
        <p:txBody>
          <a:bodyPr anchor="t" bIns="45720" lIns="91440" rIns="91440" rtlCol="0" tIns="45720" wrap="square">
            <a:spAutoFit/>
          </a:bodyPr>
          <a:p>
            <a:pPr>
              <a:lnSpc>
                <a:spcPct val="150000"/>
              </a:lnSpc>
            </a:pPr>
            <a:r>
              <a:rPr dirty="0" sz="1400" lang="en-US">
                <a:solidFill>
                  <a:srgbClr val="000000"/>
                </a:solidFill>
                <a:latin typeface="MiSans" pitchFamily="34" charset="0"/>
                <a:ea typeface="MiSans" pitchFamily="34" charset="-122"/>
                <a:cs typeface="MiSans" pitchFamily="34" charset="-120"/>
              </a:rPr>
              <a:t>Dr. Karan suggests adding seeds like chia and flax, along with nuts, to meals. This simple hack boosts fiber intake without altering the meal structure, making it easy to incorporate into daily routines.</a:t>
            </a:r>
            <a:endParaRPr dirty="0" sz="1600" lang="en-US"/>
          </a:p>
        </p:txBody>
      </p:sp>
      <p:sp>
        <p:nvSpPr>
          <p:cNvPr id="1048604" name="Text 3"/>
          <p:cNvSpPr/>
          <p:nvPr/>
        </p:nvSpPr>
        <p:spPr>
          <a:xfrm>
            <a:off x="4681220" y="2487295"/>
            <a:ext cx="2953385" cy="304801"/>
          </a:xfrm>
          <a:prstGeom prst="rect"/>
          <a:noFill/>
        </p:spPr>
        <p:txBody>
          <a:bodyPr anchor="t" bIns="0" lIns="0" rIns="0" rtlCol="0" tIns="0" wrap="square">
            <a:spAutoFit/>
          </a:bodyPr>
          <a:p>
            <a:pPr>
              <a:lnSpc>
                <a:spcPct val="100000"/>
              </a:lnSpc>
            </a:pPr>
            <a:r>
              <a:rPr b="1" dirty="0" sz="2000" lang="en-US">
                <a:solidFill>
                  <a:srgbClr val="000000"/>
                </a:solidFill>
                <a:latin typeface="MiSans" pitchFamily="34" charset="0"/>
                <a:ea typeface="MiSans" pitchFamily="34" charset="-122"/>
                <a:cs typeface="MiSans" pitchFamily="34" charset="-120"/>
              </a:rPr>
              <a:t>Nutritional Benefits</a:t>
            </a:r>
            <a:endParaRPr dirty="0" sz="1600" lang="en-US"/>
          </a:p>
        </p:txBody>
      </p:sp>
      <p:sp>
        <p:nvSpPr>
          <p:cNvPr id="1048605" name="Text 4"/>
          <p:cNvSpPr/>
          <p:nvPr/>
        </p:nvSpPr>
        <p:spPr>
          <a:xfrm>
            <a:off x="4680715" y="3234577"/>
            <a:ext cx="2859341" cy="1615440"/>
          </a:xfrm>
          <a:prstGeom prst="rect"/>
          <a:noFill/>
        </p:spPr>
        <p:txBody>
          <a:bodyPr anchor="t" bIns="45720" lIns="91440" rIns="91440" rtlCol="0" tIns="45720" wrap="square">
            <a:spAutoFit/>
          </a:bodyPr>
          <a:p>
            <a:pPr>
              <a:lnSpc>
                <a:spcPct val="150000"/>
              </a:lnSpc>
            </a:pPr>
            <a:r>
              <a:rPr dirty="0" sz="1400" lang="en-US">
                <a:solidFill>
                  <a:srgbClr val="000000"/>
                </a:solidFill>
                <a:latin typeface="MiSans" pitchFamily="34" charset="0"/>
                <a:ea typeface="MiSans" pitchFamily="34" charset="-122"/>
                <a:cs typeface="MiSans" pitchFamily="34" charset="-120"/>
              </a:rPr>
              <a:t>By integrating seeds and nuts into meals, you not only increase fiber content but also add healthy fats and essential minerals, enhancing overall nutritional value.</a:t>
            </a:r>
            <a:endParaRPr dirty="0" sz="1600" 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ECF26D"/>
        </a:solidFill>
      </p:bgPr>
    </p:bg>
    <p:spTree>
      <p:nvGrpSpPr>
        <p:cNvPr id="27" name=""/>
        <p:cNvGrpSpPr/>
        <p:nvPr/>
      </p:nvGrpSpPr>
      <p:grpSpPr>
        <a:xfrm>
          <a:off x="0" y="0"/>
          <a:ext cx="0" cy="0"/>
          <a:chOff x="0" y="0"/>
          <a:chExt cx="0" cy="0"/>
        </a:xfrm>
      </p:grpSpPr>
      <p:pic>
        <p:nvPicPr>
          <p:cNvPr id="2097181" name="Image 0" descr="https://kimi-img.moonshot.cn/pub/slides/slides_tmpl/image/25-09-02-15:07:44-d2r9fg1e3tpg8rchv4ag.jpg"/>
          <p:cNvPicPr>
            <a:picLocks noChangeAspect="1"/>
          </p:cNvPicPr>
          <p:nvPr/>
        </p:nvPicPr>
        <p:blipFill>
          <a:blip xmlns:r="http://schemas.openxmlformats.org/officeDocument/2006/relationships" r:embed="rId1">
            <a:alphaModFix amt="6000"/>
          </a:blip>
          <a:srcRect l="2170" t="10337" r="2041" b="10761"/>
          <a:stretch>
            <a:fillRect/>
          </a:stretch>
        </p:blipFill>
        <p:spPr>
          <a:xfrm>
            <a:off x="0" y="0"/>
            <a:ext cx="12191365" cy="6858000"/>
          </a:xfrm>
          <a:prstGeom prst="rect"/>
        </p:spPr>
      </p:pic>
      <p:sp>
        <p:nvSpPr>
          <p:cNvPr id="1048609" name="Text 0"/>
          <p:cNvSpPr/>
          <p:nvPr/>
        </p:nvSpPr>
        <p:spPr>
          <a:xfrm>
            <a:off x="4659611" y="1928832"/>
            <a:ext cx="2872142" cy="2148841"/>
          </a:xfrm>
          <a:prstGeom prst="rect"/>
          <a:noFill/>
        </p:spPr>
        <p:txBody>
          <a:bodyPr anchor="t" bIns="45720" lIns="91440" rIns="91440" rtlCol="0" tIns="45720" wrap="square">
            <a:spAutoFit/>
          </a:bodyPr>
          <a:p>
            <a:pPr algn="ctr">
              <a:lnSpc>
                <a:spcPct val="100000"/>
              </a:lnSpc>
            </a:pPr>
            <a:r>
              <a:rPr dirty="0" sz="13800" lang="en-US">
                <a:solidFill>
                  <a:srgbClr val="23212C"/>
                </a:solidFill>
                <a:latin typeface="MiSans" pitchFamily="34" charset="0"/>
                <a:ea typeface="MiSans" pitchFamily="34" charset="-122"/>
                <a:cs typeface="MiSans" pitchFamily="34" charset="-120"/>
              </a:rPr>
              <a:t>02</a:t>
            </a:r>
            <a:endParaRPr dirty="0" sz="1600" lang="en-US"/>
          </a:p>
        </p:txBody>
      </p:sp>
      <p:sp>
        <p:nvSpPr>
          <p:cNvPr id="1048610" name="Text 1"/>
          <p:cNvSpPr/>
          <p:nvPr/>
        </p:nvSpPr>
        <p:spPr>
          <a:xfrm>
            <a:off x="2677160" y="4182745"/>
            <a:ext cx="8080375" cy="492125"/>
          </a:xfrm>
          <a:prstGeom prst="rect"/>
          <a:noFill/>
        </p:spPr>
        <p:txBody>
          <a:bodyPr anchor="t" bIns="0" lIns="0" rIns="0" rtlCol="0" tIns="0" wrap="square">
            <a:spAutoFit/>
          </a:bodyPr>
          <a:p>
            <a:pPr algn="ctr">
              <a:lnSpc>
                <a:spcPct val="100000"/>
              </a:lnSpc>
            </a:pPr>
            <a:r>
              <a:rPr b="1" dirty="0" sz="3200" lang="en-US">
                <a:solidFill>
                  <a:srgbClr val="000000"/>
                </a:solidFill>
                <a:latin typeface="MiSans" pitchFamily="34" charset="0"/>
                <a:ea typeface="MiSans" pitchFamily="34" charset="-122"/>
                <a:cs typeface="MiSans" pitchFamily="34" charset="-120"/>
              </a:rPr>
              <a:t>Balanced vs. Halo</a:t>
            </a:r>
            <a:endParaRPr dirty="0" sz="1600" lang="en-US"/>
          </a:p>
        </p:txBody>
      </p:sp>
      <p:pic>
        <p:nvPicPr>
          <p:cNvPr id="2097182" name="Image 1" descr="https://kimi-img.moonshot.cn/pub/slides/slides_tmpl/image/25-09-02-15:07:44-d2r9fg1e3tpg8rchv4a0.png"/>
          <p:cNvPicPr>
            <a:picLocks noChangeAspect="1"/>
          </p:cNvPicPr>
          <p:nvPr/>
        </p:nvPicPr>
        <p:blipFill>
          <a:blip xmlns:r="http://schemas.openxmlformats.org/officeDocument/2006/relationships" r:embed="rId2"/>
          <a:srcRect l="21" t="0" r="21" b="0"/>
          <a:stretch>
            <a:fillRect/>
          </a:stretch>
        </p:blipFill>
        <p:spPr>
          <a:xfrm rot="5400000">
            <a:off x="1124585" y="4286885"/>
            <a:ext cx="1398905" cy="1506220"/>
          </a:xfrm>
          <a:prstGeom prst="rect"/>
        </p:spPr>
      </p:pic>
      <p:pic>
        <p:nvPicPr>
          <p:cNvPr id="2097183" name="Image 2" descr="https://kimi-img.moonshot.cn/pub/slides/slides_tmpl/image/25-09-02-15:07:44-d2r9fg1e3tpg8rchv4a0.png"/>
          <p:cNvPicPr>
            <a:picLocks noChangeAspect="1"/>
          </p:cNvPicPr>
          <p:nvPr/>
        </p:nvPicPr>
        <p:blipFill>
          <a:blip xmlns:r="http://schemas.openxmlformats.org/officeDocument/2006/relationships" r:embed="rId2"/>
          <a:srcRect l="21" t="0" r="21" b="0"/>
          <a:stretch>
            <a:fillRect/>
          </a:stretch>
        </p:blipFill>
        <p:spPr>
          <a:xfrm rot="16200000" flipH="1">
            <a:off x="9563735" y="1413510"/>
            <a:ext cx="1398905" cy="1506220"/>
          </a:xfrm>
          <a:prstGeom prst="rec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DECE8"/>
        </a:solidFill>
      </p:bgPr>
    </p:bg>
    <p:spTree>
      <p:nvGrpSpPr>
        <p:cNvPr id="30" name=""/>
        <p:cNvGrpSpPr/>
        <p:nvPr/>
      </p:nvGrpSpPr>
      <p:grpSpPr>
        <a:xfrm>
          <a:off x="0" y="0"/>
          <a:ext cx="0" cy="0"/>
          <a:chOff x="0" y="0"/>
          <a:chExt cx="0" cy="0"/>
        </a:xfrm>
      </p:grpSpPr>
      <p:pic>
        <p:nvPicPr>
          <p:cNvPr id="2097184" name="Image 0" descr="https://kimi-img.moonshot.cn/pub/slides/slides_tmpl/image/25-09-02-15:07:44-d2r9fg1e3tpg8rchv4bg.png"/>
          <p:cNvPicPr>
            <a:picLocks noChangeAspect="1"/>
          </p:cNvPicPr>
          <p:nvPr/>
        </p:nvPicPr>
        <p:blipFill>
          <a:blip xmlns:r="http://schemas.openxmlformats.org/officeDocument/2006/relationships" r:embed="rId1"/>
          <a:stretch>
            <a:fillRect/>
          </a:stretch>
        </p:blipFill>
        <p:spPr>
          <a:xfrm>
            <a:off x="743585" y="1628775"/>
            <a:ext cx="6467475" cy="4543425"/>
          </a:xfrm>
          <a:prstGeom prst="rect"/>
        </p:spPr>
      </p:pic>
      <p:sp>
        <p:nvSpPr>
          <p:cNvPr id="1048614" name="Text 0"/>
          <p:cNvSpPr/>
          <p:nvPr/>
        </p:nvSpPr>
        <p:spPr>
          <a:xfrm>
            <a:off x="542215" y="789616"/>
            <a:ext cx="8152877" cy="833184"/>
          </a:xfrm>
          <a:prstGeom prst="rect"/>
          <a:noFill/>
        </p:spPr>
        <p:txBody>
          <a:bodyPr anchor="t" bIns="45720" lIns="91440" rIns="91440" rtlCol="0" tIns="45720" wrap="square"/>
          <a:p>
            <a:pPr>
              <a:lnSpc>
                <a:spcPct val="100000"/>
              </a:lnSpc>
            </a:pPr>
            <a:r>
              <a:rPr b="1" dirty="0" sz="3600" lang="en-US">
                <a:solidFill>
                  <a:srgbClr val="000000"/>
                </a:solidFill>
                <a:latin typeface="MiSans" pitchFamily="34" charset="0"/>
                <a:ea typeface="MiSans" pitchFamily="34" charset="-122"/>
                <a:cs typeface="MiSans" pitchFamily="34" charset="-120"/>
              </a:rPr>
              <a:t>Health Halo Risks Revealed</a:t>
            </a:r>
            <a:endParaRPr dirty="0" sz="1600" lang="en-US"/>
          </a:p>
        </p:txBody>
      </p:sp>
      <p:pic>
        <p:nvPicPr>
          <p:cNvPr id="2097185" name="Image 1" descr="https://kimi-img.moonshot.cn/pub/slides/slides_tmpl/image/25-09-02-15:08:02-d2r9fkhe3tpg8rchv4eg.jpg"/>
          <p:cNvPicPr>
            <a:picLocks noChangeAspect="1"/>
          </p:cNvPicPr>
          <p:nvPr/>
        </p:nvPicPr>
        <p:blipFill>
          <a:blip xmlns:r="http://schemas.openxmlformats.org/officeDocument/2006/relationships" r:embed="rId2"/>
          <a:srcRect l="0" t="7084" r="0" b="7084"/>
          <a:stretch>
            <a:fillRect/>
          </a:stretch>
        </p:blipFill>
        <p:spPr>
          <a:xfrm>
            <a:off x="7772595" y="4102019"/>
            <a:ext cx="3616245" cy="2069275"/>
          </a:xfrm>
          <a:prstGeom prst="rect"/>
        </p:spPr>
      </p:pic>
      <p:pic>
        <p:nvPicPr>
          <p:cNvPr id="2097186" name="Image 2" descr="https://kimi-img.moonshot.cn/pub/slides/slides_tmpl/image/25-09-02-15:07:44-d2r9fg1e3tpg8rchv450.png"/>
          <p:cNvPicPr>
            <a:picLocks noChangeAspect="1"/>
          </p:cNvPicPr>
          <p:nvPr/>
        </p:nvPicPr>
        <p:blipFill>
          <a:blip xmlns:r="http://schemas.openxmlformats.org/officeDocument/2006/relationships" r:embed="rId3"/>
          <a:stretch>
            <a:fillRect/>
          </a:stretch>
        </p:blipFill>
        <p:spPr>
          <a:xfrm rot="10800000">
            <a:off x="743585" y="5875655"/>
            <a:ext cx="6467475" cy="325755"/>
          </a:xfrm>
          <a:prstGeom prst="rect"/>
        </p:spPr>
      </p:pic>
      <p:pic>
        <p:nvPicPr>
          <p:cNvPr id="2097187" name="Image 3" descr="https://kimi-img.moonshot.cn/pub/slides/slides_tmpl/image/25-09-02-15:07:45-d2r9fg9e3tpg8rchv4c0.png"/>
          <p:cNvPicPr>
            <a:picLocks noChangeAspect="1"/>
          </p:cNvPicPr>
          <p:nvPr/>
        </p:nvPicPr>
        <p:blipFill>
          <a:blip xmlns:r="http://schemas.openxmlformats.org/officeDocument/2006/relationships" r:embed="rId4"/>
          <a:stretch>
            <a:fillRect/>
          </a:stretch>
        </p:blipFill>
        <p:spPr>
          <a:xfrm>
            <a:off x="10767695" y="789305"/>
            <a:ext cx="589915" cy="593725"/>
          </a:xfrm>
          <a:prstGeom prst="rect"/>
        </p:spPr>
      </p:pic>
      <p:sp>
        <p:nvSpPr>
          <p:cNvPr id="1048615" name="Text 1"/>
          <p:cNvSpPr/>
          <p:nvPr/>
        </p:nvSpPr>
        <p:spPr>
          <a:xfrm>
            <a:off x="1019175" y="2112645"/>
            <a:ext cx="2274570" cy="615315"/>
          </a:xfrm>
          <a:prstGeom prst="rect"/>
          <a:noFill/>
        </p:spPr>
        <p:txBody>
          <a:bodyPr anchor="t" bIns="0" lIns="0" rIns="0" rtlCol="0" tIns="0" wrap="square">
            <a:spAutoFit/>
          </a:bodyPr>
          <a:p>
            <a:pPr>
              <a:lnSpc>
                <a:spcPct val="100000"/>
              </a:lnSpc>
            </a:pPr>
            <a:r>
              <a:rPr b="1" dirty="0" sz="2000" lang="en-US">
                <a:solidFill>
                  <a:srgbClr val="000000"/>
                </a:solidFill>
                <a:latin typeface="MiSans" pitchFamily="34" charset="0"/>
                <a:ea typeface="MiSans" pitchFamily="34" charset="-122"/>
                <a:cs typeface="MiSans" pitchFamily="34" charset="-120"/>
              </a:rPr>
              <a:t>Understanding Health Halo</a:t>
            </a:r>
            <a:endParaRPr dirty="0" sz="1600" lang="en-US"/>
          </a:p>
        </p:txBody>
      </p:sp>
      <p:sp>
        <p:nvSpPr>
          <p:cNvPr id="1048616" name="Text 2"/>
          <p:cNvSpPr/>
          <p:nvPr/>
        </p:nvSpPr>
        <p:spPr>
          <a:xfrm>
            <a:off x="935990" y="2870835"/>
            <a:ext cx="2994660" cy="1920241"/>
          </a:xfrm>
          <a:prstGeom prst="rect"/>
          <a:noFill/>
        </p:spPr>
        <p:txBody>
          <a:bodyPr anchor="t" bIns="45720" lIns="91440" rIns="91440" rtlCol="0" tIns="45720" wrap="square">
            <a:spAutoFit/>
          </a:bodyPr>
          <a:p>
            <a:pPr>
              <a:lnSpc>
                <a:spcPct val="150000"/>
              </a:lnSpc>
            </a:pPr>
            <a:r>
              <a:rPr dirty="0" sz="1400" lang="en-US">
                <a:solidFill>
                  <a:srgbClr val="000000"/>
                </a:solidFill>
                <a:latin typeface="MiSans" pitchFamily="34" charset="0"/>
                <a:ea typeface="MiSans" pitchFamily="34" charset="-122"/>
                <a:cs typeface="MiSans" pitchFamily="34" charset="-120"/>
              </a:rPr>
              <a:t>Products with labels like gluten-free or high-protein can create a health halo, leading consumers to believe they are healthier than they actually are. This can result in overconsumption.</a:t>
            </a:r>
            <a:endParaRPr dirty="0" sz="1600" lang="en-US"/>
          </a:p>
        </p:txBody>
      </p:sp>
      <p:sp>
        <p:nvSpPr>
          <p:cNvPr id="1048617" name="Text 3"/>
          <p:cNvSpPr/>
          <p:nvPr/>
        </p:nvSpPr>
        <p:spPr>
          <a:xfrm>
            <a:off x="4281170" y="2112645"/>
            <a:ext cx="2274570" cy="615315"/>
          </a:xfrm>
          <a:prstGeom prst="rect"/>
          <a:noFill/>
        </p:spPr>
        <p:txBody>
          <a:bodyPr anchor="t" bIns="0" lIns="0" rIns="0" rtlCol="0" tIns="0" wrap="square">
            <a:spAutoFit/>
          </a:bodyPr>
          <a:p>
            <a:pPr>
              <a:lnSpc>
                <a:spcPct val="100000"/>
              </a:lnSpc>
            </a:pPr>
            <a:r>
              <a:rPr b="1" dirty="0" sz="2000" lang="en-US">
                <a:solidFill>
                  <a:srgbClr val="000000"/>
                </a:solidFill>
                <a:latin typeface="MiSans" pitchFamily="34" charset="0"/>
                <a:ea typeface="MiSans" pitchFamily="34" charset="-122"/>
                <a:cs typeface="MiSans" pitchFamily="34" charset="-120"/>
              </a:rPr>
              <a:t>Balanced Diet Importance</a:t>
            </a:r>
            <a:endParaRPr dirty="0" sz="1600" lang="en-US"/>
          </a:p>
        </p:txBody>
      </p:sp>
      <p:sp>
        <p:nvSpPr>
          <p:cNvPr id="1048618" name="Text 4"/>
          <p:cNvSpPr/>
          <p:nvPr/>
        </p:nvSpPr>
        <p:spPr>
          <a:xfrm>
            <a:off x="4197350" y="2870835"/>
            <a:ext cx="2994660" cy="1920241"/>
          </a:xfrm>
          <a:prstGeom prst="rect"/>
          <a:noFill/>
        </p:spPr>
        <p:txBody>
          <a:bodyPr anchor="t" bIns="45720" lIns="91440" rIns="91440" rtlCol="0" tIns="45720" wrap="square">
            <a:spAutoFit/>
          </a:bodyPr>
          <a:p>
            <a:pPr>
              <a:lnSpc>
                <a:spcPct val="150000"/>
              </a:lnSpc>
            </a:pPr>
            <a:r>
              <a:rPr dirty="0" sz="1400" lang="en-US">
                <a:solidFill>
                  <a:srgbClr val="000000"/>
                </a:solidFill>
                <a:latin typeface="MiSans" pitchFamily="34" charset="0"/>
                <a:ea typeface="MiSans" pitchFamily="34" charset="-122"/>
                <a:cs typeface="MiSans" pitchFamily="34" charset="-120"/>
              </a:rPr>
              <a:t>Georgie emphasizes that a balanced diet, which includes all major food groups, is crucial for true health. Relying solely on products with health halos can lead to nutritional imbalances.</a:t>
            </a:r>
            <a:endParaRPr dirty="0" sz="1600" lang="en-US"/>
          </a:p>
        </p:txBody>
      </p:sp>
      <p:sp>
        <p:nvSpPr>
          <p:cNvPr id="1048619" name="Text 5"/>
          <p:cNvSpPr/>
          <p:nvPr/>
        </p:nvSpPr>
        <p:spPr>
          <a:xfrm>
            <a:off x="7773654" y="1629294"/>
            <a:ext cx="3583956" cy="307777"/>
          </a:xfrm>
          <a:prstGeom prst="rect"/>
          <a:noFill/>
        </p:spPr>
        <p:txBody>
          <a:bodyPr anchor="t" bIns="0" lIns="0" rIns="0" rtlCol="0" tIns="0" wrap="square">
            <a:spAutoFit/>
          </a:bodyPr>
          <a:p>
            <a:pPr>
              <a:lnSpc>
                <a:spcPct val="100000"/>
              </a:lnSpc>
            </a:pPr>
            <a:r>
              <a:rPr b="1" dirty="0" sz="2000" lang="en-US">
                <a:solidFill>
                  <a:srgbClr val="000000"/>
                </a:solidFill>
                <a:latin typeface="MiSans" pitchFamily="34" charset="0"/>
                <a:ea typeface="MiSans" pitchFamily="34" charset="-122"/>
                <a:cs typeface="MiSans" pitchFamily="34" charset="-120"/>
              </a:rPr>
              <a:t>True Wellness</a:t>
            </a:r>
            <a:endParaRPr dirty="0" sz="1600" lang="en-US"/>
          </a:p>
        </p:txBody>
      </p:sp>
      <p:sp>
        <p:nvSpPr>
          <p:cNvPr id="1048620" name="Text 6"/>
          <p:cNvSpPr/>
          <p:nvPr/>
        </p:nvSpPr>
        <p:spPr>
          <a:xfrm>
            <a:off x="7690035" y="1991072"/>
            <a:ext cx="3775525" cy="1310641"/>
          </a:xfrm>
          <a:prstGeom prst="rect"/>
          <a:noFill/>
        </p:spPr>
        <p:txBody>
          <a:bodyPr anchor="t" bIns="45720" lIns="91440" rIns="91440" rtlCol="0" tIns="45720" wrap="square">
            <a:spAutoFit/>
          </a:bodyPr>
          <a:p>
            <a:pPr>
              <a:lnSpc>
                <a:spcPct val="150000"/>
              </a:lnSpc>
            </a:pPr>
            <a:r>
              <a:rPr dirty="0" sz="1400" lang="en-US">
                <a:solidFill>
                  <a:srgbClr val="000000"/>
                </a:solidFill>
                <a:latin typeface="MiSans" pitchFamily="34" charset="0"/>
                <a:ea typeface="MiSans" pitchFamily="34" charset="-122"/>
                <a:cs typeface="MiSans" pitchFamily="34" charset="-120"/>
              </a:rPr>
              <a:t>True wellness comes from a balanced diet rather than focusing on single-feature products. This ensures that all nutritional needs are met, promoting overall health.</a:t>
            </a:r>
            <a:endParaRPr dirty="0" sz="1600" 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ECF26D"/>
        </a:solidFill>
      </p:bgPr>
    </p:bg>
    <p:spTree>
      <p:nvGrpSpPr>
        <p:cNvPr id="33" name=""/>
        <p:cNvGrpSpPr/>
        <p:nvPr/>
      </p:nvGrpSpPr>
      <p:grpSpPr>
        <a:xfrm>
          <a:off x="0" y="0"/>
          <a:ext cx="0" cy="0"/>
          <a:chOff x="0" y="0"/>
          <a:chExt cx="0" cy="0"/>
        </a:xfrm>
      </p:grpSpPr>
      <p:pic>
        <p:nvPicPr>
          <p:cNvPr id="2097188" name="Image 0" descr="https://kimi-img.moonshot.cn/pub/slides/slides_tmpl/image/25-09-02-15:07:44-d2r9fg1e3tpg8rchv4ag.jpg"/>
          <p:cNvPicPr>
            <a:picLocks noChangeAspect="1"/>
          </p:cNvPicPr>
          <p:nvPr/>
        </p:nvPicPr>
        <p:blipFill>
          <a:blip xmlns:r="http://schemas.openxmlformats.org/officeDocument/2006/relationships" r:embed="rId1">
            <a:alphaModFix amt="6000"/>
          </a:blip>
          <a:srcRect l="2170" t="10337" r="2041" b="10761"/>
          <a:stretch>
            <a:fillRect/>
          </a:stretch>
        </p:blipFill>
        <p:spPr>
          <a:xfrm>
            <a:off x="0" y="0"/>
            <a:ext cx="12191365" cy="6858000"/>
          </a:xfrm>
          <a:prstGeom prst="rect"/>
        </p:spPr>
      </p:pic>
      <p:sp>
        <p:nvSpPr>
          <p:cNvPr id="1048624" name="Text 0"/>
          <p:cNvSpPr/>
          <p:nvPr/>
        </p:nvSpPr>
        <p:spPr>
          <a:xfrm>
            <a:off x="4659611" y="1928832"/>
            <a:ext cx="2872142" cy="2148841"/>
          </a:xfrm>
          <a:prstGeom prst="rect"/>
          <a:noFill/>
        </p:spPr>
        <p:txBody>
          <a:bodyPr anchor="t" bIns="45720" lIns="91440" rIns="91440" rtlCol="0" tIns="45720" wrap="square">
            <a:spAutoFit/>
          </a:bodyPr>
          <a:p>
            <a:pPr algn="ctr">
              <a:lnSpc>
                <a:spcPct val="100000"/>
              </a:lnSpc>
            </a:pPr>
            <a:r>
              <a:rPr dirty="0" sz="13800" lang="en-US">
                <a:solidFill>
                  <a:srgbClr val="23212C"/>
                </a:solidFill>
                <a:latin typeface="MiSans" pitchFamily="34" charset="0"/>
                <a:ea typeface="MiSans" pitchFamily="34" charset="-122"/>
                <a:cs typeface="MiSans" pitchFamily="34" charset="-120"/>
              </a:rPr>
              <a:t>03</a:t>
            </a:r>
            <a:endParaRPr dirty="0" sz="1600" lang="en-US"/>
          </a:p>
        </p:txBody>
      </p:sp>
      <p:sp>
        <p:nvSpPr>
          <p:cNvPr id="1048625" name="Text 1"/>
          <p:cNvSpPr/>
          <p:nvPr/>
        </p:nvSpPr>
        <p:spPr>
          <a:xfrm>
            <a:off x="2677160" y="4182745"/>
            <a:ext cx="8080375" cy="492125"/>
          </a:xfrm>
          <a:prstGeom prst="rect"/>
          <a:noFill/>
        </p:spPr>
        <p:txBody>
          <a:bodyPr anchor="t" bIns="0" lIns="0" rIns="0" rtlCol="0" tIns="0" wrap="square">
            <a:spAutoFit/>
          </a:bodyPr>
          <a:p>
            <a:pPr algn="ctr">
              <a:lnSpc>
                <a:spcPct val="100000"/>
              </a:lnSpc>
            </a:pPr>
            <a:r>
              <a:rPr b="1" dirty="0" sz="3200" lang="en-US">
                <a:solidFill>
                  <a:srgbClr val="000000"/>
                </a:solidFill>
                <a:latin typeface="MiSans" pitchFamily="34" charset="0"/>
                <a:ea typeface="MiSans" pitchFamily="34" charset="-122"/>
                <a:cs typeface="MiSans" pitchFamily="34" charset="-120"/>
              </a:rPr>
              <a:t>Words to Go</a:t>
            </a:r>
            <a:endParaRPr dirty="0" sz="1600" lang="en-US"/>
          </a:p>
        </p:txBody>
      </p:sp>
      <p:pic>
        <p:nvPicPr>
          <p:cNvPr id="2097189" name="Image 1" descr="https://kimi-img.moonshot.cn/pub/slides/slides_tmpl/image/25-09-02-15:07:44-d2r9fg1e3tpg8rchv4a0.png"/>
          <p:cNvPicPr>
            <a:picLocks noChangeAspect="1"/>
          </p:cNvPicPr>
          <p:nvPr/>
        </p:nvPicPr>
        <p:blipFill>
          <a:blip xmlns:r="http://schemas.openxmlformats.org/officeDocument/2006/relationships" r:embed="rId2"/>
          <a:srcRect l="21" t="0" r="21" b="0"/>
          <a:stretch>
            <a:fillRect/>
          </a:stretch>
        </p:blipFill>
        <p:spPr>
          <a:xfrm rot="5400000">
            <a:off x="1124585" y="4286885"/>
            <a:ext cx="1398905" cy="1506220"/>
          </a:xfrm>
          <a:prstGeom prst="rect"/>
        </p:spPr>
      </p:pic>
      <p:pic>
        <p:nvPicPr>
          <p:cNvPr id="2097190" name="Image 2" descr="https://kimi-img.moonshot.cn/pub/slides/slides_tmpl/image/25-09-02-15:07:44-d2r9fg1e3tpg8rchv4a0.png"/>
          <p:cNvPicPr>
            <a:picLocks noChangeAspect="1"/>
          </p:cNvPicPr>
          <p:nvPr/>
        </p:nvPicPr>
        <p:blipFill>
          <a:blip xmlns:r="http://schemas.openxmlformats.org/officeDocument/2006/relationships" r:embed="rId2"/>
          <a:srcRect l="21" t="0" r="21" b="0"/>
          <a:stretch>
            <a:fillRect/>
          </a:stretch>
        </p:blipFill>
        <p:spPr>
          <a:xfrm rot="16200000" flipH="1">
            <a:off x="9563735" y="1413510"/>
            <a:ext cx="1398905" cy="1506220"/>
          </a:xfrm>
          <a:prstGeom prst="rec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C3D3E3"/>
        </a:solidFill>
      </p:bgPr>
    </p:bg>
    <p:spTree>
      <p:nvGrpSpPr>
        <p:cNvPr id="36" name=""/>
        <p:cNvGrpSpPr/>
        <p:nvPr/>
      </p:nvGrpSpPr>
      <p:grpSpPr>
        <a:xfrm>
          <a:off x="0" y="0"/>
          <a:ext cx="0" cy="0"/>
          <a:chOff x="0" y="0"/>
          <a:chExt cx="0" cy="0"/>
        </a:xfrm>
      </p:grpSpPr>
      <p:pic>
        <p:nvPicPr>
          <p:cNvPr id="2097191" name="Image 0" descr="https://kimi-img.moonshot.cn/pub/slides/slides_tmpl/image/25-09-02-15:07:44-d2r9fg1e3tpg8rchv4ag.jpg"/>
          <p:cNvPicPr>
            <a:picLocks noChangeAspect="1"/>
          </p:cNvPicPr>
          <p:nvPr/>
        </p:nvPicPr>
        <p:blipFill>
          <a:blip xmlns:r="http://schemas.openxmlformats.org/officeDocument/2006/relationships" r:embed="rId1">
            <a:alphaModFix amt="8000"/>
          </a:blip>
          <a:srcRect l="2170" t="10337" r="2041" b="10761"/>
          <a:stretch>
            <a:fillRect/>
          </a:stretch>
        </p:blipFill>
        <p:spPr>
          <a:xfrm>
            <a:off x="0" y="0"/>
            <a:ext cx="12191365" cy="6858000"/>
          </a:xfrm>
          <a:prstGeom prst="rect"/>
        </p:spPr>
      </p:pic>
      <p:sp>
        <p:nvSpPr>
          <p:cNvPr id="1048629" name="Text 0"/>
          <p:cNvSpPr/>
          <p:nvPr/>
        </p:nvSpPr>
        <p:spPr>
          <a:xfrm>
            <a:off x="542215" y="789616"/>
            <a:ext cx="8152877" cy="833184"/>
          </a:xfrm>
          <a:prstGeom prst="rect"/>
          <a:noFill/>
        </p:spPr>
        <p:txBody>
          <a:bodyPr anchor="t" bIns="45720" lIns="91440" rIns="91440" rtlCol="0" tIns="45720" wrap="square"/>
          <a:p>
            <a:pPr algn="just">
              <a:lnSpc>
                <a:spcPct val="100000"/>
              </a:lnSpc>
            </a:pPr>
            <a:r>
              <a:rPr b="1" dirty="0" sz="3600" lang="en-US">
                <a:solidFill>
                  <a:srgbClr val="000000"/>
                </a:solidFill>
                <a:latin typeface="MiSans" pitchFamily="34" charset="0"/>
                <a:ea typeface="MiSans" pitchFamily="34" charset="-122"/>
                <a:cs typeface="MiSans" pitchFamily="34" charset="-120"/>
              </a:rPr>
              <a:t>Six-Minute Vocabulary Recap</a:t>
            </a:r>
            <a:endParaRPr dirty="0" sz="1600" lang="en-US"/>
          </a:p>
        </p:txBody>
      </p:sp>
      <p:pic>
        <p:nvPicPr>
          <p:cNvPr id="2097192" name="Image 1" descr="https://kimi-img.moonshot.cn/pub/slides/slides_tmpl/image/25-09-02-15:07:44-d2r9fg1e3tpg8rchv450.png"/>
          <p:cNvPicPr>
            <a:picLocks noChangeAspect="1"/>
          </p:cNvPicPr>
          <p:nvPr/>
        </p:nvPicPr>
        <p:blipFill>
          <a:blip xmlns:r="http://schemas.openxmlformats.org/officeDocument/2006/relationships" r:embed="rId2"/>
          <a:stretch>
            <a:fillRect/>
          </a:stretch>
        </p:blipFill>
        <p:spPr>
          <a:xfrm rot="10800000">
            <a:off x="872490" y="3778885"/>
            <a:ext cx="3885565" cy="105410"/>
          </a:xfrm>
          <a:prstGeom prst="rect"/>
        </p:spPr>
      </p:pic>
      <p:pic>
        <p:nvPicPr>
          <p:cNvPr id="2097193" name="Image 2" descr="https://kimi-img.moonshot.cn/pub/slides/slides_tmpl/image/25-09-02-15:07:44-d2r9fg1e3tpg8rchv450.png"/>
          <p:cNvPicPr>
            <a:picLocks noChangeAspect="1"/>
          </p:cNvPicPr>
          <p:nvPr/>
        </p:nvPicPr>
        <p:blipFill>
          <a:blip xmlns:r="http://schemas.openxmlformats.org/officeDocument/2006/relationships" r:embed="rId2"/>
          <a:stretch>
            <a:fillRect/>
          </a:stretch>
        </p:blipFill>
        <p:spPr>
          <a:xfrm rot="10800000">
            <a:off x="7268210" y="3777615"/>
            <a:ext cx="3885565" cy="105410"/>
          </a:xfrm>
          <a:prstGeom prst="rect"/>
        </p:spPr>
      </p:pic>
      <p:pic>
        <p:nvPicPr>
          <p:cNvPr id="2097194" name="Image 3" descr="https://kimi-img.moonshot.cn/pub/slides/slides_tmpl/image/25-09-02-15:07:45-d2r9fg9e3tpg8rchv4c0.png"/>
          <p:cNvPicPr>
            <a:picLocks noChangeAspect="1"/>
          </p:cNvPicPr>
          <p:nvPr/>
        </p:nvPicPr>
        <p:blipFill>
          <a:blip xmlns:r="http://schemas.openxmlformats.org/officeDocument/2006/relationships" r:embed="rId3"/>
          <a:stretch>
            <a:fillRect/>
          </a:stretch>
        </p:blipFill>
        <p:spPr>
          <a:xfrm>
            <a:off x="5239385" y="2968625"/>
            <a:ext cx="1679575" cy="1689735"/>
          </a:xfrm>
          <a:prstGeom prst="rect"/>
        </p:spPr>
      </p:pic>
      <p:sp>
        <p:nvSpPr>
          <p:cNvPr id="1048630" name="Text 1"/>
          <p:cNvSpPr/>
          <p:nvPr/>
        </p:nvSpPr>
        <p:spPr>
          <a:xfrm>
            <a:off x="776605" y="1824355"/>
            <a:ext cx="3982085" cy="276860"/>
          </a:xfrm>
          <a:prstGeom prst="rect"/>
          <a:noFill/>
        </p:spPr>
        <p:txBody>
          <a:bodyPr anchor="t" bIns="0" lIns="0" rIns="0" rtlCol="0" tIns="0" wrap="square">
            <a:spAutoFit/>
          </a:bodyPr>
          <a:p>
            <a:pPr algn="just">
              <a:lnSpc>
                <a:spcPct val="100000"/>
              </a:lnSpc>
            </a:pPr>
            <a:r>
              <a:rPr b="1" dirty="0" sz="1800" lang="en-US">
                <a:solidFill>
                  <a:srgbClr val="000000"/>
                </a:solidFill>
                <a:latin typeface="MiSans" pitchFamily="34" charset="0"/>
                <a:ea typeface="MiSans" pitchFamily="34" charset="-122"/>
                <a:cs typeface="MiSans" pitchFamily="34" charset="-120"/>
              </a:rPr>
              <a:t>Cast Your Eye Over</a:t>
            </a:r>
            <a:endParaRPr dirty="0" sz="1600" lang="en-US"/>
          </a:p>
        </p:txBody>
      </p:sp>
      <p:sp>
        <p:nvSpPr>
          <p:cNvPr id="1048631" name="Text 2"/>
          <p:cNvSpPr/>
          <p:nvPr/>
        </p:nvSpPr>
        <p:spPr>
          <a:xfrm>
            <a:off x="662940" y="2188845"/>
            <a:ext cx="4826635" cy="883920"/>
          </a:xfrm>
          <a:prstGeom prst="rect"/>
          <a:noFill/>
        </p:spPr>
        <p:txBody>
          <a:bodyPr anchor="t" bIns="45720" lIns="91440" rIns="91440" rtlCol="0" tIns="45720" wrap="square">
            <a:spAutoFit/>
          </a:bodyPr>
          <a:p>
            <a:pPr algn="just">
              <a:lnSpc>
                <a:spcPct val="130000"/>
              </a:lnSpc>
            </a:pPr>
            <a:r>
              <a:rPr dirty="0" sz="1400" lang="en-US">
                <a:solidFill>
                  <a:srgbClr val="000000"/>
                </a:solidFill>
                <a:latin typeface="MiSans" pitchFamily="34" charset="0"/>
                <a:ea typeface="MiSans" pitchFamily="34" charset="-122"/>
                <a:cs typeface="MiSans" pitchFamily="34" charset="-120"/>
              </a:rPr>
              <a:t>To quickly glance at something. This phrase is useful for describing a brief review or inspection of an item or situation.</a:t>
            </a:r>
            <a:endParaRPr dirty="0" sz="1600" lang="en-US"/>
          </a:p>
        </p:txBody>
      </p:sp>
      <p:sp>
        <p:nvSpPr>
          <p:cNvPr id="1048632" name="Text 3"/>
          <p:cNvSpPr/>
          <p:nvPr/>
        </p:nvSpPr>
        <p:spPr>
          <a:xfrm>
            <a:off x="776605" y="4305300"/>
            <a:ext cx="3982085" cy="276860"/>
          </a:xfrm>
          <a:prstGeom prst="rect"/>
          <a:noFill/>
        </p:spPr>
        <p:txBody>
          <a:bodyPr anchor="t" bIns="0" lIns="0" rIns="0" rtlCol="0" tIns="0" wrap="square">
            <a:spAutoFit/>
          </a:bodyPr>
          <a:p>
            <a:pPr algn="just">
              <a:lnSpc>
                <a:spcPct val="100000"/>
              </a:lnSpc>
            </a:pPr>
            <a:r>
              <a:rPr b="1" dirty="0" sz="1800" lang="en-US">
                <a:solidFill>
                  <a:srgbClr val="000000"/>
                </a:solidFill>
                <a:latin typeface="MiSans" pitchFamily="34" charset="0"/>
                <a:ea typeface="MiSans" pitchFamily="34" charset="-122"/>
                <a:cs typeface="MiSans" pitchFamily="34" charset="-120"/>
              </a:rPr>
              <a:t>Abundance</a:t>
            </a:r>
            <a:endParaRPr dirty="0" sz="1600" lang="en-US"/>
          </a:p>
        </p:txBody>
      </p:sp>
      <p:sp>
        <p:nvSpPr>
          <p:cNvPr id="1048633" name="Text 4"/>
          <p:cNvSpPr/>
          <p:nvPr/>
        </p:nvSpPr>
        <p:spPr>
          <a:xfrm>
            <a:off x="662940" y="4658360"/>
            <a:ext cx="4826635" cy="883920"/>
          </a:xfrm>
          <a:prstGeom prst="rect"/>
          <a:noFill/>
        </p:spPr>
        <p:txBody>
          <a:bodyPr anchor="t" bIns="45720" lIns="91440" rIns="91440" rtlCol="0" tIns="45720" wrap="square">
            <a:spAutoFit/>
          </a:bodyPr>
          <a:p>
            <a:pPr algn="just">
              <a:lnSpc>
                <a:spcPct val="130000"/>
              </a:lnSpc>
            </a:pPr>
            <a:r>
              <a:rPr dirty="0" sz="1400" lang="en-US">
                <a:solidFill>
                  <a:srgbClr val="000000"/>
                </a:solidFill>
                <a:latin typeface="MiSans" pitchFamily="34" charset="0"/>
                <a:ea typeface="MiSans" pitchFamily="34" charset="-122"/>
                <a:cs typeface="MiSans" pitchFamily="34" charset="-120"/>
              </a:rPr>
              <a:t>Refers to having more than enough of something. This term highlights the idea of plenty or excess, which can be applied to various contexts.</a:t>
            </a:r>
            <a:endParaRPr dirty="0" sz="1600" lang="en-US"/>
          </a:p>
        </p:txBody>
      </p:sp>
      <p:sp>
        <p:nvSpPr>
          <p:cNvPr id="1048634" name="Text 5"/>
          <p:cNvSpPr/>
          <p:nvPr/>
        </p:nvSpPr>
        <p:spPr>
          <a:xfrm>
            <a:off x="7268210" y="1831340"/>
            <a:ext cx="3982085" cy="276860"/>
          </a:xfrm>
          <a:prstGeom prst="rect"/>
          <a:noFill/>
        </p:spPr>
        <p:txBody>
          <a:bodyPr anchor="t" bIns="0" lIns="0" rIns="0" rtlCol="0" tIns="0" wrap="square">
            <a:spAutoFit/>
          </a:bodyPr>
          <a:p>
            <a:pPr algn="just">
              <a:lnSpc>
                <a:spcPct val="100000"/>
              </a:lnSpc>
            </a:pPr>
            <a:r>
              <a:rPr b="1" dirty="0" sz="1800" lang="en-US">
                <a:solidFill>
                  <a:srgbClr val="000000"/>
                </a:solidFill>
                <a:latin typeface="MiSans" pitchFamily="34" charset="0"/>
                <a:ea typeface="MiSans" pitchFamily="34" charset="-122"/>
                <a:cs typeface="MiSans" pitchFamily="34" charset="-120"/>
              </a:rPr>
              <a:t>The Tide is Turning</a:t>
            </a:r>
            <a:endParaRPr dirty="0" sz="1600" lang="en-US"/>
          </a:p>
        </p:txBody>
      </p:sp>
      <p:sp>
        <p:nvSpPr>
          <p:cNvPr id="1048635" name="Text 6"/>
          <p:cNvSpPr/>
          <p:nvPr/>
        </p:nvSpPr>
        <p:spPr>
          <a:xfrm>
            <a:off x="7164705" y="2188845"/>
            <a:ext cx="4826635" cy="883920"/>
          </a:xfrm>
          <a:prstGeom prst="rect"/>
          <a:noFill/>
        </p:spPr>
        <p:txBody>
          <a:bodyPr anchor="t" bIns="45720" lIns="91440" rIns="91440" rtlCol="0" tIns="45720" wrap="square">
            <a:spAutoFit/>
          </a:bodyPr>
          <a:p>
            <a:pPr algn="just">
              <a:lnSpc>
                <a:spcPct val="130000"/>
              </a:lnSpc>
            </a:pPr>
            <a:r>
              <a:rPr dirty="0" sz="1400" lang="en-US">
                <a:solidFill>
                  <a:srgbClr val="000000"/>
                </a:solidFill>
                <a:latin typeface="MiSans" pitchFamily="34" charset="0"/>
                <a:ea typeface="MiSans" pitchFamily="34" charset="-122"/>
                <a:cs typeface="MiSans" pitchFamily="34" charset="-120"/>
              </a:rPr>
              <a:t>Indicates that things are changing. This idiom suggests a shift in trends, attitudes, or situations, often towards a more positive direction.</a:t>
            </a:r>
            <a:endParaRPr dirty="0" sz="1600" lang="en-US"/>
          </a:p>
        </p:txBody>
      </p:sp>
      <p:sp>
        <p:nvSpPr>
          <p:cNvPr id="1048636" name="Text 7"/>
          <p:cNvSpPr/>
          <p:nvPr/>
        </p:nvSpPr>
        <p:spPr>
          <a:xfrm>
            <a:off x="7268210" y="4302760"/>
            <a:ext cx="3982085" cy="276860"/>
          </a:xfrm>
          <a:prstGeom prst="rect"/>
          <a:noFill/>
        </p:spPr>
        <p:txBody>
          <a:bodyPr anchor="t" bIns="0" lIns="0" rIns="0" rtlCol="0" tIns="0" wrap="square">
            <a:spAutoFit/>
          </a:bodyPr>
          <a:p>
            <a:pPr algn="just">
              <a:lnSpc>
                <a:spcPct val="100000"/>
              </a:lnSpc>
            </a:pPr>
            <a:r>
              <a:rPr b="1" dirty="0" sz="1800" lang="en-US">
                <a:solidFill>
                  <a:srgbClr val="000000"/>
                </a:solidFill>
                <a:latin typeface="MiSans" pitchFamily="34" charset="0"/>
                <a:ea typeface="MiSans" pitchFamily="34" charset="-122"/>
                <a:cs typeface="MiSans" pitchFamily="34" charset="-120"/>
              </a:rPr>
              <a:t>Fibermaxxing</a:t>
            </a:r>
            <a:endParaRPr dirty="0" sz="1600" lang="en-US"/>
          </a:p>
        </p:txBody>
      </p:sp>
      <p:sp>
        <p:nvSpPr>
          <p:cNvPr id="1048637" name="Text 8"/>
          <p:cNvSpPr/>
          <p:nvPr/>
        </p:nvSpPr>
        <p:spPr>
          <a:xfrm>
            <a:off x="7164705" y="4658360"/>
            <a:ext cx="4826635" cy="1148080"/>
          </a:xfrm>
          <a:prstGeom prst="rect"/>
          <a:noFill/>
        </p:spPr>
        <p:txBody>
          <a:bodyPr anchor="t" bIns="45720" lIns="91440" rIns="91440" rtlCol="0" tIns="45720" wrap="square">
            <a:spAutoFit/>
          </a:bodyPr>
          <a:p>
            <a:pPr algn="just">
              <a:lnSpc>
                <a:spcPct val="130000"/>
              </a:lnSpc>
            </a:pPr>
            <a:r>
              <a:rPr dirty="0" sz="1400" lang="en-US">
                <a:solidFill>
                  <a:srgbClr val="000000"/>
                </a:solidFill>
                <a:latin typeface="MiSans" pitchFamily="34" charset="0"/>
                <a:ea typeface="MiSans" pitchFamily="34" charset="-122"/>
                <a:cs typeface="MiSans" pitchFamily="34" charset="-120"/>
              </a:rPr>
              <a:t>The practice of intentionally consuming lots of fiber through fiber-rich foods and supplements. This trend aims to maximize health benefits associated with high fiber intake.</a:t>
            </a:r>
            <a:endParaRPr dirty="0" sz="1600"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3212C"/>
        </a:solidFill>
      </p:bgPr>
    </p:bg>
    <p:spTree>
      <p:nvGrpSpPr>
        <p:cNvPr id="39" name=""/>
        <p:cNvGrpSpPr/>
        <p:nvPr/>
      </p:nvGrpSpPr>
      <p:grpSpPr>
        <a:xfrm>
          <a:off x="0" y="0"/>
          <a:ext cx="0" cy="0"/>
          <a:chOff x="0" y="0"/>
          <a:chExt cx="0" cy="0"/>
        </a:xfrm>
      </p:grpSpPr>
      <p:pic>
        <p:nvPicPr>
          <p:cNvPr id="2097195" name="Image 0" descr="https://kimi-img.moonshot.cn/pub/slides/slides_tmpl/image/25-09-02-15:07:44-d2r9fg1e3tpg8rchv4ag.jpg"/>
          <p:cNvPicPr>
            <a:picLocks noChangeAspect="1"/>
          </p:cNvPicPr>
          <p:nvPr/>
        </p:nvPicPr>
        <p:blipFill>
          <a:blip xmlns:r="http://schemas.openxmlformats.org/officeDocument/2006/relationships" r:embed="rId1">
            <a:alphaModFix amt="19000"/>
          </a:blip>
          <a:srcRect l="2170" t="10337" r="2041" b="10761"/>
          <a:stretch>
            <a:fillRect/>
          </a:stretch>
        </p:blipFill>
        <p:spPr>
          <a:xfrm>
            <a:off x="0" y="0"/>
            <a:ext cx="12191365" cy="6858000"/>
          </a:xfrm>
          <a:prstGeom prst="rect"/>
        </p:spPr>
      </p:pic>
      <p:pic>
        <p:nvPicPr>
          <p:cNvPr id="2097196" name="Image 1" descr="https://kimi-img.moonshot.cn/pub/slides/slides_tmpl/image/25-09-02-15:07:43-d2r9ffpe3tpg8rchv42g.png"/>
          <p:cNvPicPr>
            <a:picLocks noChangeAspect="1"/>
          </p:cNvPicPr>
          <p:nvPr/>
        </p:nvPicPr>
        <p:blipFill>
          <a:blip xmlns:r="http://schemas.openxmlformats.org/officeDocument/2006/relationships" r:embed="rId2"/>
          <a:srcRect l="-1978" t="-5034" r="-1381" b="-4457"/>
          <a:stretch>
            <a:fillRect/>
          </a:stretch>
        </p:blipFill>
        <p:spPr>
          <a:xfrm>
            <a:off x="1329690" y="1156970"/>
            <a:ext cx="9756775" cy="4500880"/>
          </a:xfrm>
          <a:prstGeom prst="rect"/>
        </p:spPr>
      </p:pic>
      <p:sp>
        <p:nvSpPr>
          <p:cNvPr id="1048641" name="Text 0"/>
          <p:cNvSpPr/>
          <p:nvPr/>
        </p:nvSpPr>
        <p:spPr>
          <a:xfrm>
            <a:off x="2473325" y="2508250"/>
            <a:ext cx="7729855" cy="1022350"/>
          </a:xfrm>
          <a:prstGeom prst="rect"/>
          <a:noFill/>
        </p:spPr>
        <p:txBody>
          <a:bodyPr anchor="t" bIns="49784" lIns="99695" rIns="99695" rtlCol="0" tIns="49784" wrap="square">
            <a:spAutoFit/>
          </a:bodyPr>
          <a:p>
            <a:pPr algn="ctr">
              <a:lnSpc>
                <a:spcPct val="100000"/>
              </a:lnSpc>
            </a:pPr>
            <a:r>
              <a:rPr dirty="0" sz="6000" lang="en-US">
                <a:solidFill>
                  <a:srgbClr val="FFFFFF"/>
                </a:solidFill>
                <a:latin typeface="MiSans" pitchFamily="34" charset="0"/>
                <a:ea typeface="MiSans" pitchFamily="34" charset="-122"/>
                <a:cs typeface="MiSans" pitchFamily="34" charset="-120"/>
              </a:rPr>
              <a:t>THANK YOU</a:t>
            </a:r>
            <a:endParaRPr dirty="0" sz="1600" lang="en-US"/>
          </a:p>
        </p:txBody>
      </p:sp>
      <p:pic>
        <p:nvPicPr>
          <p:cNvPr id="2097197" name="Image 2" descr="https://kimi-img.moonshot.cn/pub/slides/slides_tmpl/image/25-09-02-15:08:03-d2r9fkpe3tpg8rchv4h0.png"/>
          <p:cNvPicPr>
            <a:picLocks noChangeAspect="1"/>
          </p:cNvPicPr>
          <p:nvPr/>
        </p:nvPicPr>
        <p:blipFill>
          <a:blip xmlns:r="http://schemas.openxmlformats.org/officeDocument/2006/relationships" r:embed="rId3"/>
          <a:stretch>
            <a:fillRect/>
          </a:stretch>
        </p:blipFill>
        <p:spPr>
          <a:xfrm>
            <a:off x="9304020" y="1044575"/>
            <a:ext cx="2109470" cy="1028700"/>
          </a:xfrm>
          <a:prstGeom prst="rect"/>
        </p:spPr>
      </p:pic>
      <p:pic>
        <p:nvPicPr>
          <p:cNvPr id="2097198" name="Image 3" descr="https://kimi-img.moonshot.cn/pub/slides/slides_tmpl/image/25-09-02-15:08:03-d2r9fkpe3tpg8rchv4gg.png"/>
          <p:cNvPicPr>
            <a:picLocks noChangeAspect="1"/>
          </p:cNvPicPr>
          <p:nvPr/>
        </p:nvPicPr>
        <p:blipFill>
          <a:blip xmlns:r="http://schemas.openxmlformats.org/officeDocument/2006/relationships" r:embed="rId4"/>
          <a:stretch>
            <a:fillRect/>
          </a:stretch>
        </p:blipFill>
        <p:spPr>
          <a:xfrm>
            <a:off x="0" y="6670040"/>
            <a:ext cx="12191365" cy="200660"/>
          </a:xfrm>
          <a:prstGeom prst="rect"/>
        </p:spPr>
      </p:pic>
      <p:pic>
        <p:nvPicPr>
          <p:cNvPr id="2097199" name="Image 4" descr="https://kimi-img.moonshot.cn/pub/slides/slides_tmpl/image/25-09-02-15:07:43-d2r9ffpe3tpg8rchv410.png"/>
          <p:cNvPicPr>
            <a:picLocks noChangeAspect="1"/>
          </p:cNvPicPr>
          <p:nvPr/>
        </p:nvPicPr>
        <p:blipFill>
          <a:blip xmlns:r="http://schemas.openxmlformats.org/officeDocument/2006/relationships" r:embed="rId5"/>
          <a:stretch>
            <a:fillRect/>
          </a:stretch>
        </p:blipFill>
        <p:spPr>
          <a:xfrm flipH="1" flipV="1">
            <a:off x="10878185" y="0"/>
            <a:ext cx="1323340" cy="2232025"/>
          </a:xfrm>
          <a:prstGeom prst="rect"/>
        </p:spPr>
      </p:pic>
      <p:pic>
        <p:nvPicPr>
          <p:cNvPr id="2097200" name="Image 5" descr="https://kimi-img.moonshot.cn/pub/slides/slides_tmpl/image/25-09-02-15:07:43-d2r9ffpe3tpg8rchv410.png"/>
          <p:cNvPicPr>
            <a:picLocks noChangeAspect="1"/>
          </p:cNvPicPr>
          <p:nvPr/>
        </p:nvPicPr>
        <p:blipFill>
          <a:blip xmlns:r="http://schemas.openxmlformats.org/officeDocument/2006/relationships" r:embed="rId5"/>
          <a:stretch>
            <a:fillRect/>
          </a:stretch>
        </p:blipFill>
        <p:spPr>
          <a:xfrm>
            <a:off x="0" y="4625975"/>
            <a:ext cx="1323340" cy="2232025"/>
          </a:xfrm>
          <a:prstGeom prst="rect"/>
        </p:spPr>
      </p:pic>
      <p:pic>
        <p:nvPicPr>
          <p:cNvPr id="2097201" name="Image 6" descr="https://kimi-img.moonshot.cn/pub/slides/slides_tmpl/image/25-09-02-15:07:45-d2r9fg9e3tpg8rchv4c0.png"/>
          <p:cNvPicPr>
            <a:picLocks noChangeAspect="1"/>
          </p:cNvPicPr>
          <p:nvPr/>
        </p:nvPicPr>
        <p:blipFill>
          <a:blip xmlns:r="http://schemas.openxmlformats.org/officeDocument/2006/relationships" r:embed="rId6"/>
          <a:stretch>
            <a:fillRect/>
          </a:stretch>
        </p:blipFill>
        <p:spPr>
          <a:xfrm>
            <a:off x="987425" y="3793490"/>
            <a:ext cx="1062355" cy="1069340"/>
          </a:xfrm>
          <a:prstGeom prst="rect"/>
        </p:spPr>
      </p:pic>
      <p:pic>
        <p:nvPicPr>
          <p:cNvPr id="2097202" name="Image 7" descr="https://kimi-img.moonshot.cn/pub/slides/slides_tmpl/image/25-09-02-15:07:43-d2r9ffpe3tpg8rchv430.png"/>
          <p:cNvPicPr>
            <a:picLocks noChangeAspect="1"/>
          </p:cNvPicPr>
          <p:nvPr/>
        </p:nvPicPr>
        <p:blipFill>
          <a:blip xmlns:r="http://schemas.openxmlformats.org/officeDocument/2006/relationships" r:embed="rId7"/>
          <a:stretch>
            <a:fillRect/>
          </a:stretch>
        </p:blipFill>
        <p:spPr>
          <a:xfrm>
            <a:off x="3550920" y="4406900"/>
            <a:ext cx="5001260" cy="601980"/>
          </a:xfrm>
          <a:prstGeom prst="rect"/>
        </p:spPr>
      </p:pic>
      <p:sp>
        <p:nvSpPr>
          <p:cNvPr id="1048642" name="Text 1"/>
          <p:cNvSpPr/>
          <p:nvPr/>
        </p:nvSpPr>
        <p:spPr>
          <a:xfrm>
            <a:off x="4277360" y="4539615"/>
            <a:ext cx="1825625" cy="337185"/>
          </a:xfrm>
          <a:prstGeom prst="rect"/>
          <a:noFill/>
        </p:spPr>
        <p:txBody>
          <a:bodyPr anchor="t" bIns="45720" lIns="91440" rIns="91440" rtlCol="0" tIns="45720" wrap="square">
            <a:spAutoFit/>
          </a:bodyPr>
          <a:p>
            <a:pPr>
              <a:lnSpc>
                <a:spcPct val="100000"/>
              </a:lnSpc>
            </a:pPr>
            <a:r>
              <a:rPr dirty="0" sz="1600" lang="en-US">
                <a:solidFill>
                  <a:srgbClr val="192C64"/>
                </a:solidFill>
                <a:latin typeface="MiSans" pitchFamily="34" charset="0"/>
                <a:ea typeface="MiSans" pitchFamily="34" charset="-122"/>
                <a:cs typeface="MiSans" pitchFamily="34" charset="-120"/>
              </a:rPr>
              <a:t>A</a:t>
            </a:r>
            <a:r>
              <a:rPr dirty="0" sz="1600" lang="en-US">
                <a:solidFill>
                  <a:srgbClr val="192C64"/>
                </a:solidFill>
                <a:latin typeface="MiSans" pitchFamily="34" charset="0"/>
                <a:ea typeface="MiSans" pitchFamily="34" charset="-122"/>
                <a:cs typeface="MiSans" pitchFamily="34" charset="-120"/>
              </a:rPr>
              <a:t>l</a:t>
            </a:r>
            <a:r>
              <a:rPr dirty="0" sz="1600" lang="en-US">
                <a:solidFill>
                  <a:srgbClr val="192C64"/>
                </a:solidFill>
                <a:latin typeface="MiSans" pitchFamily="34" charset="0"/>
                <a:ea typeface="MiSans" pitchFamily="34" charset="-122"/>
                <a:cs typeface="MiSans" pitchFamily="34" charset="-120"/>
              </a:rPr>
              <a:t>i</a:t>
            </a:r>
            <a:r>
              <a:rPr dirty="0" sz="1600" lang="en-US">
                <a:solidFill>
                  <a:srgbClr val="192C64"/>
                </a:solidFill>
                <a:latin typeface="MiSans" pitchFamily="34" charset="0"/>
                <a:ea typeface="MiSans" pitchFamily="34" charset="-122"/>
                <a:cs typeface="MiSans" pitchFamily="34" charset="-120"/>
              </a:rPr>
              <a:t>f</a:t>
            </a:r>
            <a:r>
              <a:rPr dirty="0" sz="1600" lang="en-US">
                <a:solidFill>
                  <a:srgbClr val="192C64"/>
                </a:solidFill>
                <a:latin typeface="MiSans" pitchFamily="34" charset="0"/>
                <a:ea typeface="MiSans" pitchFamily="34" charset="-122"/>
                <a:cs typeface="MiSans" pitchFamily="34" charset="-120"/>
              </a:rPr>
              <a:t>a</a:t>
            </a:r>
            <a:r>
              <a:rPr dirty="0" sz="1600" lang="en-US">
                <a:solidFill>
                  <a:srgbClr val="192C64"/>
                </a:solidFill>
                <a:latin typeface="MiSans" pitchFamily="34" charset="0"/>
                <a:ea typeface="MiSans" pitchFamily="34" charset="-122"/>
                <a:cs typeface="MiSans" pitchFamily="34" charset="-120"/>
              </a:rPr>
              <a:t> </a:t>
            </a:r>
            <a:r>
              <a:rPr dirty="0" sz="1600" lang="en-US">
                <a:solidFill>
                  <a:srgbClr val="192C64"/>
                </a:solidFill>
                <a:latin typeface="MiSans" pitchFamily="34" charset="0"/>
                <a:ea typeface="MiSans" pitchFamily="34" charset="-122"/>
                <a:cs typeface="MiSans" pitchFamily="34" charset="-120"/>
              </a:rPr>
              <a:t>J</a:t>
            </a:r>
            <a:r>
              <a:rPr dirty="0" sz="1600" lang="en-US">
                <a:solidFill>
                  <a:srgbClr val="192C64"/>
                </a:solidFill>
                <a:latin typeface="MiSans" pitchFamily="34" charset="0"/>
                <a:ea typeface="MiSans" pitchFamily="34" charset="-122"/>
                <a:cs typeface="MiSans" pitchFamily="34" charset="-120"/>
              </a:rPr>
              <a:t>a</a:t>
            </a:r>
            <a:r>
              <a:rPr dirty="0" sz="1600" lang="en-US">
                <a:solidFill>
                  <a:srgbClr val="192C64"/>
                </a:solidFill>
                <a:latin typeface="MiSans" pitchFamily="34" charset="0"/>
                <a:ea typeface="MiSans" pitchFamily="34" charset="-122"/>
                <a:cs typeface="MiSans" pitchFamily="34" charset="-120"/>
              </a:rPr>
              <a:t>h</a:t>
            </a:r>
            <a:r>
              <a:rPr dirty="0" sz="1600" lang="en-US">
                <a:solidFill>
                  <a:srgbClr val="192C64"/>
                </a:solidFill>
                <a:latin typeface="MiSans" pitchFamily="34" charset="0"/>
                <a:ea typeface="MiSans" pitchFamily="34" charset="-122"/>
                <a:cs typeface="MiSans" pitchFamily="34" charset="-120"/>
              </a:rPr>
              <a:t>a</a:t>
            </a:r>
            <a:r>
              <a:rPr dirty="0" sz="1600" lang="en-US">
                <a:solidFill>
                  <a:srgbClr val="192C64"/>
                </a:solidFill>
                <a:latin typeface="MiSans" pitchFamily="34" charset="0"/>
                <a:ea typeface="MiSans" pitchFamily="34" charset="-122"/>
                <a:cs typeface="MiSans" pitchFamily="34" charset="-120"/>
              </a:rPr>
              <a:t>n</a:t>
            </a:r>
            <a:endParaRPr dirty="0" sz="1600" lang="en-US"/>
          </a:p>
        </p:txBody>
      </p:sp>
      <p:sp>
        <p:nvSpPr>
          <p:cNvPr id="1048643" name="Shape 2"/>
          <p:cNvSpPr/>
          <p:nvPr/>
        </p:nvSpPr>
        <p:spPr>
          <a:xfrm>
            <a:off x="3938270" y="4526915"/>
            <a:ext cx="311150" cy="337185"/>
          </a:xfrm>
          <a:custGeom>
            <a:avLst/>
            <a:ahLst/>
            <a:rect l="l" t="t" r="r" b="b"/>
            <a:pathLst>
              <a:path w="311150" h="337185">
                <a:moveTo>
                  <a:pt x="156465" y="181551"/>
                </a:moveTo>
                <a:cubicBezTo>
                  <a:pt x="259235" y="181551"/>
                  <a:pt x="295915" y="230017"/>
                  <a:pt x="311150" y="280473"/>
                </a:cubicBezTo>
                <a:cubicBezTo>
                  <a:pt x="319728" y="308910"/>
                  <a:pt x="296936" y="337185"/>
                  <a:pt x="265361" y="337185"/>
                </a:cubicBezTo>
                <a:lnTo>
                  <a:pt x="47610" y="337185"/>
                </a:lnTo>
                <a:cubicBezTo>
                  <a:pt x="16036" y="337185"/>
                  <a:pt x="-6756" y="308910"/>
                  <a:pt x="1821" y="280473"/>
                </a:cubicBezTo>
                <a:cubicBezTo>
                  <a:pt x="17016" y="230017"/>
                  <a:pt x="53696" y="181551"/>
                  <a:pt x="156465" y="181551"/>
                </a:cubicBezTo>
                <a:close/>
                <a:moveTo>
                  <a:pt x="156465" y="0"/>
                </a:moveTo>
                <a:cubicBezTo>
                  <a:pt x="202581" y="0"/>
                  <a:pt x="239955" y="37131"/>
                  <a:pt x="239914" y="82996"/>
                </a:cubicBezTo>
                <a:cubicBezTo>
                  <a:pt x="239914" y="128820"/>
                  <a:pt x="202540" y="165992"/>
                  <a:pt x="156465" y="165992"/>
                </a:cubicBezTo>
                <a:cubicBezTo>
                  <a:pt x="110391" y="165992"/>
                  <a:pt x="73017" y="128820"/>
                  <a:pt x="73017" y="82996"/>
                </a:cubicBezTo>
                <a:cubicBezTo>
                  <a:pt x="73017" y="37131"/>
                  <a:pt x="110391" y="0"/>
                  <a:pt x="156465" y="0"/>
                </a:cubicBezTo>
                <a:close/>
              </a:path>
            </a:pathLst>
          </a:custGeom>
          <a:solidFill>
            <a:srgbClr val="192C64"/>
          </a:solidFill>
        </p:spPr>
      </p:sp>
      <p:sp>
        <p:nvSpPr>
          <p:cNvPr id="1048644" name="Text 3"/>
          <p:cNvSpPr/>
          <p:nvPr/>
        </p:nvSpPr>
        <p:spPr>
          <a:xfrm>
            <a:off x="3938270" y="4526915"/>
            <a:ext cx="311150" cy="337185"/>
          </a:xfrm>
          <a:prstGeom prst="rect"/>
          <a:noFill/>
        </p:spPr>
        <p:txBody>
          <a:bodyPr anchor="ctr" bIns="45720" lIns="45720" rIns="91440" rtlCol="0" tIns="91440" wrap="square"/>
          <a:p>
            <a:pPr>
              <a:lnSpc>
                <a:spcPct val="100000"/>
              </a:lnSpc>
            </a:pPr>
            <a:endParaRPr dirty="0" sz="1600" lang="en-US"/>
          </a:p>
        </p:txBody>
      </p:sp>
      <p:sp>
        <p:nvSpPr>
          <p:cNvPr id="1048645" name="Text 4"/>
          <p:cNvSpPr/>
          <p:nvPr/>
        </p:nvSpPr>
        <p:spPr>
          <a:xfrm>
            <a:off x="6458585" y="4539615"/>
            <a:ext cx="1951990" cy="337185"/>
          </a:xfrm>
          <a:prstGeom prst="rect"/>
          <a:noFill/>
        </p:spPr>
        <p:txBody>
          <a:bodyPr anchor="t" bIns="45720" lIns="91440" rIns="91440" rtlCol="0" tIns="45720" wrap="square">
            <a:spAutoFit/>
          </a:bodyPr>
          <a:p>
            <a:pPr>
              <a:lnSpc>
                <a:spcPct val="100000"/>
              </a:lnSpc>
            </a:pPr>
            <a:r>
              <a:rPr dirty="0" sz="1600" lang="en-US">
                <a:solidFill>
                  <a:srgbClr val="192C64"/>
                </a:solidFill>
                <a:latin typeface="MiSans" pitchFamily="34" charset="0"/>
                <a:ea typeface="MiSans" pitchFamily="34" charset="-122"/>
                <a:cs typeface="MiSans" pitchFamily="34" charset="-120"/>
              </a:rPr>
              <a:t>2025/</a:t>
            </a:r>
            <a:r>
              <a:rPr dirty="0" sz="1600" lang="en-US">
                <a:solidFill>
                  <a:srgbClr val="192C64"/>
                </a:solidFill>
                <a:latin typeface="MiSans" pitchFamily="34" charset="0"/>
                <a:ea typeface="MiSans" pitchFamily="34" charset="-122"/>
                <a:cs typeface="MiSans" pitchFamily="34" charset="-120"/>
              </a:rPr>
              <a:t>1</a:t>
            </a:r>
            <a:r>
              <a:rPr dirty="0" sz="1600" lang="en-US">
                <a:solidFill>
                  <a:srgbClr val="192C64"/>
                </a:solidFill>
                <a:latin typeface="MiSans" pitchFamily="34" charset="0"/>
                <a:ea typeface="MiSans" pitchFamily="34" charset="-122"/>
                <a:cs typeface="MiSans" pitchFamily="34" charset="-120"/>
              </a:rPr>
              <a:t>1</a:t>
            </a:r>
            <a:r>
              <a:rPr dirty="0" sz="1600" lang="en-US">
                <a:solidFill>
                  <a:srgbClr val="192C64"/>
                </a:solidFill>
                <a:latin typeface="MiSans" pitchFamily="34" charset="0"/>
                <a:ea typeface="MiSans" pitchFamily="34" charset="-122"/>
                <a:cs typeface="MiSans" pitchFamily="34" charset="-120"/>
              </a:rPr>
              <a:t>/</a:t>
            </a:r>
            <a:r>
              <a:rPr dirty="0" sz="1600" lang="en-US">
                <a:solidFill>
                  <a:srgbClr val="192C64"/>
                </a:solidFill>
                <a:latin typeface="MiSans" pitchFamily="34" charset="0"/>
                <a:ea typeface="MiSans" pitchFamily="34" charset="-122"/>
                <a:cs typeface="MiSans" pitchFamily="34" charset="-120"/>
              </a:rPr>
              <a:t>2</a:t>
            </a:r>
            <a:r>
              <a:rPr dirty="0" sz="1600" lang="en-US">
                <a:solidFill>
                  <a:srgbClr val="192C64"/>
                </a:solidFill>
                <a:latin typeface="MiSans" pitchFamily="34" charset="0"/>
                <a:ea typeface="MiSans" pitchFamily="34" charset="-122"/>
                <a:cs typeface="MiSans" pitchFamily="34" charset="-120"/>
              </a:rPr>
              <a:t>5</a:t>
            </a:r>
            <a:endParaRPr dirty="0" sz="1600" lang="en-US"/>
          </a:p>
        </p:txBody>
      </p:sp>
      <p:sp>
        <p:nvSpPr>
          <p:cNvPr id="1048646" name="Shape 5"/>
          <p:cNvSpPr/>
          <p:nvPr/>
        </p:nvSpPr>
        <p:spPr>
          <a:xfrm>
            <a:off x="6095365" y="4534535"/>
            <a:ext cx="354330" cy="328295"/>
          </a:xfrm>
          <a:custGeom>
            <a:avLst/>
            <a:ahLst/>
            <a:rect l="l" t="t" r="r" b="b"/>
            <a:pathLst>
              <a:path w="354330" h="328295">
                <a:moveTo>
                  <a:pt x="129745" y="39118"/>
                </a:moveTo>
                <a:lnTo>
                  <a:pt x="225711" y="39118"/>
                </a:lnTo>
                <a:lnTo>
                  <a:pt x="225711" y="64770"/>
                </a:lnTo>
                <a:lnTo>
                  <a:pt x="129745" y="64770"/>
                </a:lnTo>
                <a:close/>
                <a:moveTo>
                  <a:pt x="42131" y="39118"/>
                </a:moveTo>
                <a:lnTo>
                  <a:pt x="94138" y="39118"/>
                </a:lnTo>
                <a:lnTo>
                  <a:pt x="94138" y="64770"/>
                </a:lnTo>
                <a:lnTo>
                  <a:pt x="42131" y="64770"/>
                </a:lnTo>
                <a:cubicBezTo>
                  <a:pt x="32996" y="64770"/>
                  <a:pt x="25611" y="72208"/>
                  <a:pt x="25611" y="81315"/>
                </a:cubicBezTo>
                <a:lnTo>
                  <a:pt x="25611" y="126504"/>
                </a:lnTo>
                <a:lnTo>
                  <a:pt x="328676" y="126504"/>
                </a:lnTo>
                <a:lnTo>
                  <a:pt x="328676" y="81315"/>
                </a:lnTo>
                <a:cubicBezTo>
                  <a:pt x="328676" y="72166"/>
                  <a:pt x="321249" y="64770"/>
                  <a:pt x="312157" y="64770"/>
                </a:cubicBezTo>
                <a:lnTo>
                  <a:pt x="261317" y="64770"/>
                </a:lnTo>
                <a:lnTo>
                  <a:pt x="261317" y="39118"/>
                </a:lnTo>
                <a:lnTo>
                  <a:pt x="312157" y="39118"/>
                </a:lnTo>
                <a:cubicBezTo>
                  <a:pt x="335420" y="39118"/>
                  <a:pt x="354287" y="58015"/>
                  <a:pt x="354330" y="81315"/>
                </a:cubicBezTo>
                <a:lnTo>
                  <a:pt x="354330" y="286098"/>
                </a:lnTo>
                <a:cubicBezTo>
                  <a:pt x="354330" y="309313"/>
                  <a:pt x="335378" y="328295"/>
                  <a:pt x="312199" y="328295"/>
                </a:cubicBezTo>
                <a:lnTo>
                  <a:pt x="42131" y="328295"/>
                </a:lnTo>
                <a:cubicBezTo>
                  <a:pt x="18952" y="328295"/>
                  <a:pt x="0" y="309313"/>
                  <a:pt x="0" y="286098"/>
                </a:cubicBezTo>
                <a:lnTo>
                  <a:pt x="0" y="152155"/>
                </a:lnTo>
                <a:lnTo>
                  <a:pt x="0" y="126504"/>
                </a:lnTo>
                <a:lnTo>
                  <a:pt x="0" y="81315"/>
                </a:lnTo>
                <a:cubicBezTo>
                  <a:pt x="0" y="58015"/>
                  <a:pt x="18867" y="39118"/>
                  <a:pt x="42131" y="39118"/>
                </a:cubicBezTo>
                <a:close/>
                <a:moveTo>
                  <a:pt x="242751" y="0"/>
                </a:moveTo>
                <a:cubicBezTo>
                  <a:pt x="249836" y="0"/>
                  <a:pt x="255556" y="5729"/>
                  <a:pt x="255556" y="12826"/>
                </a:cubicBezTo>
                <a:lnTo>
                  <a:pt x="255556" y="91661"/>
                </a:lnTo>
                <a:cubicBezTo>
                  <a:pt x="255556" y="98758"/>
                  <a:pt x="249836" y="104529"/>
                  <a:pt x="242751" y="104529"/>
                </a:cubicBezTo>
                <a:cubicBezTo>
                  <a:pt x="235665" y="104529"/>
                  <a:pt x="229945" y="98801"/>
                  <a:pt x="229945" y="91704"/>
                </a:cubicBezTo>
                <a:lnTo>
                  <a:pt x="229945" y="12826"/>
                </a:lnTo>
                <a:cubicBezTo>
                  <a:pt x="229945" y="5729"/>
                  <a:pt x="235665" y="0"/>
                  <a:pt x="242751" y="0"/>
                </a:cubicBezTo>
                <a:close/>
                <a:moveTo>
                  <a:pt x="111536" y="0"/>
                </a:moveTo>
                <a:cubicBezTo>
                  <a:pt x="118622" y="0"/>
                  <a:pt x="124342" y="5729"/>
                  <a:pt x="124342" y="12826"/>
                </a:cubicBezTo>
                <a:lnTo>
                  <a:pt x="124342" y="91661"/>
                </a:lnTo>
                <a:cubicBezTo>
                  <a:pt x="124342" y="98758"/>
                  <a:pt x="118622" y="104529"/>
                  <a:pt x="111536" y="104529"/>
                </a:cubicBezTo>
                <a:cubicBezTo>
                  <a:pt x="104451" y="104529"/>
                  <a:pt x="98731" y="98801"/>
                  <a:pt x="98731" y="91704"/>
                </a:cubicBezTo>
                <a:lnTo>
                  <a:pt x="98731" y="12826"/>
                </a:lnTo>
                <a:cubicBezTo>
                  <a:pt x="98731" y="5729"/>
                  <a:pt x="104451" y="0"/>
                  <a:pt x="111536" y="0"/>
                </a:cubicBezTo>
                <a:close/>
              </a:path>
            </a:pathLst>
          </a:custGeom>
          <a:solidFill>
            <a:srgbClr val="192C64"/>
          </a:solidFill>
        </p:spPr>
      </p:sp>
      <p:sp>
        <p:nvSpPr>
          <p:cNvPr id="1048647" name="Text 6"/>
          <p:cNvSpPr/>
          <p:nvPr/>
        </p:nvSpPr>
        <p:spPr>
          <a:xfrm>
            <a:off x="6095365" y="4534535"/>
            <a:ext cx="354330" cy="328295"/>
          </a:xfrm>
          <a:prstGeom prst="rect"/>
          <a:noFill/>
        </p:spPr>
        <p:txBody>
          <a:bodyPr anchor="ctr" bIns="45720" lIns="45720" rIns="91440" rtlCol="0" tIns="91440" wrap="square"/>
          <a:p>
            <a:pPr>
              <a:lnSpc>
                <a:spcPct val="100000"/>
              </a:lnSpc>
            </a:pPr>
            <a:endParaRPr dirty="0" sz="1600" lang="en-US"/>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Moonshot</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Fiber Hacks &amp; Health Halo Truths</dc:title>
  <dc:creator>Kimi</dc:creator>
  <cp:lastModifiedBy>Kimi</cp:lastModifiedBy>
  <dcterms:created xsi:type="dcterms:W3CDTF">2025-11-24T13:40:34Z</dcterms:created>
  <dcterms:modified xsi:type="dcterms:W3CDTF">2025-11-25T02:27:48Z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{"Label":"Fiber Hacks &amp; Health Halo Truths","ContentProducer":"001191110108MACG2KBH8F10000","ProduceID":"","ReservedCode1":"","ContentPropagator":"001191110108MACG2KBH8F20000","PropagateID":"","ReservedCode2":""}</vt:lpwstr>
  </property>
  <property fmtid="{D5CDD505-2E9C-101B-9397-08002B2CF9AE}" pid="3" name="ICV">
    <vt:lpwstr>3528957c756449c594ce4361e9b64dcf</vt:lpwstr>
  </property>
</Properties>
</file>